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623" r:id="rId2"/>
    <p:sldId id="1279" r:id="rId3"/>
    <p:sldId id="1303" r:id="rId4"/>
    <p:sldId id="1304" r:id="rId5"/>
    <p:sldId id="1287" r:id="rId6"/>
    <p:sldId id="1306" r:id="rId7"/>
    <p:sldId id="1283" r:id="rId8"/>
    <p:sldId id="1307" r:id="rId9"/>
    <p:sldId id="1308" r:id="rId10"/>
    <p:sldId id="1309" r:id="rId11"/>
    <p:sldId id="1310" r:id="rId12"/>
    <p:sldId id="1297" r:id="rId13"/>
    <p:sldId id="1299" r:id="rId14"/>
    <p:sldId id="1314" r:id="rId15"/>
    <p:sldId id="1311" r:id="rId16"/>
    <p:sldId id="1312" r:id="rId17"/>
    <p:sldId id="1313" r:id="rId18"/>
    <p:sldId id="1298" r:id="rId19"/>
    <p:sldId id="1302" r:id="rId20"/>
    <p:sldId id="1315" r:id="rId21"/>
    <p:sldId id="1300" r:id="rId22"/>
    <p:sldId id="1286" r:id="rId23"/>
  </p:sldIdLst>
  <p:sldSz cx="14630400" cy="8229600"/>
  <p:notesSz cx="6858000" cy="9144000"/>
  <p:defaultTextStyle>
    <a:defPPr>
      <a:defRPr lang="en-US"/>
    </a:defPPr>
    <a:lvl1pPr marL="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6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B8CA"/>
    <a:srgbClr val="000000"/>
    <a:srgbClr val="367B8E"/>
    <a:srgbClr val="719500"/>
    <a:srgbClr val="A63F1E"/>
    <a:srgbClr val="820150"/>
    <a:srgbClr val="007836"/>
    <a:srgbClr val="CCFFFF"/>
    <a:srgbClr val="E2EDF0"/>
    <a:srgbClr val="BE0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E4EDB6-40B8-4F95-BCA5-D51ADB3D006C}" v="5" dt="2025-06-04T18:28:42.5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35" autoAdjust="0"/>
    <p:restoredTop sz="69376" autoAdjust="0"/>
  </p:normalViewPr>
  <p:slideViewPr>
    <p:cSldViewPr snapToGrid="0" snapToObjects="1">
      <p:cViewPr varScale="1">
        <p:scale>
          <a:sx n="89" d="100"/>
          <a:sy n="89" d="100"/>
        </p:scale>
        <p:origin x="324" y="102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41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A69A9C-1087-184F-8370-423E175D9D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90E3D-F5E5-0D40-B323-A25B85CF9E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E50B8-2EF8-564F-AE86-D84E6C503530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3AA97-2F38-5340-B685-1E0EA3E358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732F3-25A6-284F-A24C-5FD21AE6BE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8BA3-E235-9946-9A4D-07E907F6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0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C8D20-1945-7145-91A2-3D134BDA25E2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104DB-87CA-D64F-AB86-DB2520DDF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5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D1D2D3"/>
              </a:solidFill>
              <a:effectLst/>
              <a:highlight>
                <a:srgbClr val="222529"/>
              </a:highlight>
              <a:latin typeface="Slack-Lat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38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4482F-2F68-446E-2147-94CCD3C2A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8EB3BA-A3DC-28CF-003D-EE7545A9BE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B406D8-7AF6-CFB9-95F1-56D5B967B3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A0A32-0034-9DC3-2CB6-C0246EB8F3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20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38D49-4709-D680-A286-77D29EDB3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91915A-82AD-78DE-4291-A5E4ACECDD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071214-0BDA-01D2-D0A5-55755AE2D7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70CC3-0D34-D5B7-F8C6-38966687D0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65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742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B0BF9-6B1A-333A-6613-C4AE41738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7448A4-C721-14F1-9A54-C73ABE9355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50FEC7-801A-1EAE-6D78-C0768EDC62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5B548-2F18-0178-1E4B-68FDB72E74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8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D99DB-FB35-6C52-AAF3-A8B419C82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436C20-8A4C-7EFE-1DD6-6D0A1A2BF1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3C53ED-4966-7880-C6E2-A0B5D353C9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86E05-F683-849F-C02A-F6BBE753AF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00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F0BB0-897C-800C-6A18-C809BE61A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FB48D6-829D-2107-38F1-26A8CB958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B5590A-E8A2-AE94-6A1A-B77AD60C8A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F104C-C3AD-9F52-61F6-6754F4F5B4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38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CB7DC-5FBC-4EE5-85F9-69B895E1D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6105CA-5BDE-F26C-4E2C-41A6B0D190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03CEDB-345A-44E3-B90F-2B7CDC8D78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869D43-C321-34CE-A383-0B9C40C620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12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C01C5-6AD3-3769-8F3E-D0725CA3D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B05228-74AE-B8CE-82A7-D66364679A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104EC0-40BD-2DB8-05D1-16AE13278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C38103-C56B-F330-6E75-BE4885F5AD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98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366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1CD1B-794F-B0D0-5485-CBFDA513B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6A146-45DA-2A42-0068-C48BC21C9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74ED99-4F10-653E-59AE-66F553460C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B7F3B1-FF82-B33B-95A1-E61D3AAF7A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75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16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8E614-A62F-C022-D192-CFD9B4D5D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47B54-840D-642E-53CA-F78CBB2A5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18A783-5A3F-8D61-76D1-3819B8E34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C29CB5-EA27-1AFB-CB6C-9B096569D4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35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0527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D1D2D3"/>
              </a:solidFill>
              <a:highlight>
                <a:srgbClr val="222529"/>
              </a:highlight>
              <a:latin typeface="Slack-Lat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28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67F61-EFB4-AB63-972B-D65EA93BE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E7C57F-3B30-C768-47CE-8614377A5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AF1B4A-57D1-B79F-F4F5-1A9D0E7D0F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A08895-6416-451A-C86C-145B87123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51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5201A-0B30-17F1-8B93-7C2EEAAD0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23514E-7891-8B8C-9C31-F21FA01586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B989F0-59BB-65E0-F503-438F5E3D50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780E7-A784-8B8C-CCA7-8681DCC87B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86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3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FD241-F2B3-2AFF-DFA9-956BF6C46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E21174-F4D0-5952-1A69-F5D2514BCE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4538C2-F674-B98A-30A0-CAD40B4395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C76D5-EC52-8001-9152-01C221C1A6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69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36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82D73-E6B1-7715-ABCE-CE4D0632C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AFC82A-45C6-5177-8D59-6D53001AD4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81B6EB-BDEE-E370-4490-A8C229CFA1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14056F-1348-EE3E-0A79-FD58A5E6BE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12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F1C4A-0A47-88D6-4487-9D5356D9D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A62F32-B869-7174-4766-5C4DF9B4B2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06C2F0-A0B2-11B8-B4C4-064EF136D8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14E1E-8D3F-8E36-E6D9-A2D610DF58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56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Plain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7289D2-1224-C341-B224-04C5855E3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8BD689-91DA-4A4E-9531-B06ECB8793E8}"/>
              </a:ext>
            </a:extLst>
          </p:cNvPr>
          <p:cNvSpPr/>
          <p:nvPr userDrawn="1"/>
        </p:nvSpPr>
        <p:spPr>
          <a:xfrm>
            <a:off x="-2396" y="7086600"/>
            <a:ext cx="14630400" cy="1143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385" y="431800"/>
            <a:ext cx="5937948" cy="2928103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3313" y="3700664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4384" y="4065542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3314" y="6111267"/>
            <a:ext cx="3290888" cy="43815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fld id="{ABD4F8E3-4ED9-44B4-99E6-8A3D2CF8D415}" type="datetime4">
              <a:rPr lang="en-US" smtClean="0"/>
              <a:pPr/>
              <a:t>June 4, 2025</a:t>
            </a:fld>
            <a:endParaRPr lang="en-US" dirty="0"/>
          </a:p>
        </p:txBody>
      </p:sp>
      <p:sp>
        <p:nvSpPr>
          <p:cNvPr id="26" name="Text Placeholder 19">
            <a:extLst>
              <a:ext uri="{FF2B5EF4-FFF2-40B4-BE49-F238E27FC236}">
                <a16:creationId xmlns:a16="http://schemas.microsoft.com/office/drawing/2014/main" id="{686FDA63-98BC-2849-A21D-7452F227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313" y="4475364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name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3F77D5C4-BA18-5942-97BA-71988C1726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4384" y="4840242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5C0DC0-DBF5-EE44-B0F1-7C564C8238E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27603" y="7228764"/>
            <a:ext cx="10972800" cy="887105"/>
            <a:chOff x="1124316" y="233323"/>
            <a:chExt cx="12575241" cy="101665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2E1188F-41DA-3249-8CA4-895209D71F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24316" y="310836"/>
              <a:ext cx="885074" cy="863686"/>
            </a:xfrm>
            <a:prstGeom prst="rect">
              <a:avLst/>
            </a:prstGeom>
          </p:spPr>
        </p:pic>
        <p:pic>
          <p:nvPicPr>
            <p:cNvPr id="24" name="Picture 4" descr="Image result for Lawrence Berkeley National Laboratory logo">
              <a:extLst>
                <a:ext uri="{FF2B5EF4-FFF2-40B4-BE49-F238E27FC236}">
                  <a16:creationId xmlns:a16="http://schemas.microsoft.com/office/drawing/2014/main" id="{D9E5C77E-2BCB-164D-8565-3A88F787128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8" t="3580" r="3919" b="3767"/>
            <a:stretch/>
          </p:blipFill>
          <p:spPr bwMode="auto">
            <a:xfrm>
              <a:off x="2310615" y="233323"/>
              <a:ext cx="1199132" cy="1016653"/>
            </a:xfrm>
            <a:prstGeom prst="roundRect">
              <a:avLst>
                <a:gd name="adj" fmla="val 0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Image result for Tufts University logo">
              <a:extLst>
                <a:ext uri="{FF2B5EF4-FFF2-40B4-BE49-F238E27FC236}">
                  <a16:creationId xmlns:a16="http://schemas.microsoft.com/office/drawing/2014/main" id="{D64D90CF-8A6E-3143-AD2A-F10C26FA4F0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403" y="502517"/>
              <a:ext cx="1106694" cy="48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0" descr="Image result for University of California, Davis logo">
              <a:extLst>
                <a:ext uri="{FF2B5EF4-FFF2-40B4-BE49-F238E27FC236}">
                  <a16:creationId xmlns:a16="http://schemas.microsoft.com/office/drawing/2014/main" id="{73D51DEB-77C0-5B4B-BE5F-529406FA444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632" y="533232"/>
              <a:ext cx="1645921" cy="41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2" descr="Image result for University of Denver logo">
              <a:extLst>
                <a:ext uri="{FF2B5EF4-FFF2-40B4-BE49-F238E27FC236}">
                  <a16:creationId xmlns:a16="http://schemas.microsoft.com/office/drawing/2014/main" id="{4AA08071-4F2B-7C4D-BC2F-7A08448C7A4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59" b="21429"/>
            <a:stretch/>
          </p:blipFill>
          <p:spPr bwMode="auto">
            <a:xfrm>
              <a:off x="8191678" y="493161"/>
              <a:ext cx="1494888" cy="4990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4" descr="Image result for University of Houston logo">
              <a:extLst>
                <a:ext uri="{FF2B5EF4-FFF2-40B4-BE49-F238E27FC236}">
                  <a16:creationId xmlns:a16="http://schemas.microsoft.com/office/drawing/2014/main" id="{200D8F7C-3288-464D-8819-6172B50BCA8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41" b="21748"/>
            <a:stretch/>
          </p:blipFill>
          <p:spPr bwMode="auto">
            <a:xfrm>
              <a:off x="9805360" y="533232"/>
              <a:ext cx="1827086" cy="41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6" descr="Image result for University of Maryland logo">
              <a:extLst>
                <a:ext uri="{FF2B5EF4-FFF2-40B4-BE49-F238E27FC236}">
                  <a16:creationId xmlns:a16="http://schemas.microsoft.com/office/drawing/2014/main" id="{67FFF083-E4E4-0E45-98C8-2FAE4502E58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6" t="31661" b="31895"/>
            <a:stretch/>
          </p:blipFill>
          <p:spPr bwMode="auto">
            <a:xfrm>
              <a:off x="11795250" y="546616"/>
              <a:ext cx="1904307" cy="364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2C2074B4-BDFD-A04A-A57B-657111BDE8D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822954" y="292925"/>
              <a:ext cx="1058116" cy="899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B4559030-F6AF-5E47-B550-252DE2472BD2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83370" y="7278992"/>
            <a:ext cx="2374900" cy="812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EA142F-C34F-4204-9F2C-20265611EA3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5499" y="7153710"/>
            <a:ext cx="14077905" cy="9621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4C1CB-2AB3-B1DF-F50A-C5F80E52805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165734" y="7086600"/>
            <a:ext cx="1398451" cy="109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49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7772400" cy="7315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6858000"/>
            <a:ext cx="77724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8175" y="2295525"/>
            <a:ext cx="4835425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31034" y="4373033"/>
            <a:ext cx="4812565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A153D7-EA56-E14B-9DA0-424742D810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105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C408BC-A7DE-4A08-AD26-56414D2DD80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430642" y="457199"/>
            <a:ext cx="7772400" cy="73152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3C58F0F-5237-4527-BB8E-6EEF623543B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34946" y="4373033"/>
            <a:ext cx="4834469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3D0FD2D-15F4-4320-9C04-2023CAB47E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08FBEF60-4239-4E67-A385-B22B813AD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7614967-FAA9-4DA9-B7DE-539AA892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2087" y="2295525"/>
            <a:ext cx="4857329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51ED7C-8CE9-0744-B5D7-1A5240E6DC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017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1406DC-BAEC-4717-8F68-46C92F166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5834" y="145430"/>
            <a:ext cx="10067365" cy="1100666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8E3363-7137-4431-9927-3AE087A5B2B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08026" y="2057399"/>
            <a:ext cx="12801600" cy="5486401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76F451D-D169-4CA9-91EE-97F19A35C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A19F790-0343-4862-A140-1B409986B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7FD9ED-F4EC-EB4A-AA54-4983CDC53F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955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D00854A-4EC7-2D48-A025-5B0B48548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156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7A8C708-D197-CF47-8089-89928BE1E3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C4D2EBC-B863-FD49-A9DF-138156307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156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93B472-4A32-7C41-A565-485FDC3EB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9F7807A-D120-BD49-9CBD-9174F26D79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08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08ED17FC-CAF8-9A40-9A88-897DEF9CFE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6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A16FA60-8BA9-8B4A-86AA-F8336C26C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5156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DC2EC3E-C641-FD49-9F15-878B1AFFFD9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648737A-DE0E-48DB-87F0-65418715CF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9122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97DA340F-6103-4F2C-B3B8-8D8A524DC19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31982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EE384947-F0AD-4E73-95AD-CAD4DEE44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8259C4D6-850D-4393-9434-3F69451FB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E3F512F-8964-4049-A465-108B30A3BD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9123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9123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06621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6621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9123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09123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06621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06621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E4CF0CE7-333F-4604-B518-6F7EE2AA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21303C4E-FB0C-4A46-BF34-C99D885A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C14080C3-5390-4F4E-9C88-2C080B5CE5D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109123" y="2194560"/>
            <a:ext cx="12801600" cy="525886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8520C0B-63E4-8146-B06F-2D4679E9C0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5834" y="145430"/>
            <a:ext cx="10067365" cy="1100666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266B96E-7D80-AF4D-AC37-C7FC2FD8AB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8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8052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8052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06086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6086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8052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08052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06086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06086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68F188F7-153E-49D5-8DFC-190252047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578EF931-9BED-4D2C-8850-F588C3E3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9F80F1A3-CAFA-0B44-BCCA-72F4C1583D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5834" y="145430"/>
            <a:ext cx="10067365" cy="1100666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6DCDE31-DD30-6C42-9BF0-5BD4856E97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F28E1ED-1888-403E-AAF0-8053EF9DF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7E8059-8EC0-42A2-8A9E-251427CDC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426C85-EDFE-9B42-A0F8-C6772984A1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/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1C357C8-C000-834F-9E7E-3C24C0C015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70000"/>
          </a:blip>
          <a:srcRect l="4675" b="15475"/>
          <a:stretch/>
        </p:blipFill>
        <p:spPr>
          <a:xfrm>
            <a:off x="683940" y="0"/>
            <a:ext cx="13946459" cy="695603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0E1707B-781E-9C44-9D59-6CDED5AB0AE3}"/>
              </a:ext>
            </a:extLst>
          </p:cNvPr>
          <p:cNvSpPr/>
          <p:nvPr userDrawn="1"/>
        </p:nvSpPr>
        <p:spPr>
          <a:xfrm>
            <a:off x="687378" y="0"/>
            <a:ext cx="11203260" cy="6956039"/>
          </a:xfrm>
          <a:prstGeom prst="rect">
            <a:avLst/>
          </a:prstGeom>
          <a:gradFill>
            <a:gsLst>
              <a:gs pos="3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D264A066-9C58-1E42-859E-D9F3298E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3EAA1C-BD64-3543-9D36-9AF4A158E70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07363" y="7071131"/>
            <a:ext cx="12924364" cy="1065654"/>
            <a:chOff x="1124316" y="221125"/>
            <a:chExt cx="12575241" cy="10368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E2D9436-F1AA-D74D-836A-889A058723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24316" y="310836"/>
              <a:ext cx="885074" cy="863686"/>
            </a:xfrm>
            <a:prstGeom prst="rect">
              <a:avLst/>
            </a:prstGeom>
          </p:spPr>
        </p:pic>
        <p:pic>
          <p:nvPicPr>
            <p:cNvPr id="24" name="Picture 4" descr="Image result for Lawrence Berkeley National Laboratory logo">
              <a:extLst>
                <a:ext uri="{FF2B5EF4-FFF2-40B4-BE49-F238E27FC236}">
                  <a16:creationId xmlns:a16="http://schemas.microsoft.com/office/drawing/2014/main" id="{9068B0B0-DF98-7743-B0F9-B1A70B871A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6" t="2467" r="3457" b="3038"/>
            <a:stretch/>
          </p:blipFill>
          <p:spPr bwMode="auto">
            <a:xfrm>
              <a:off x="2304261" y="221125"/>
              <a:ext cx="1211432" cy="1036865"/>
            </a:xfrm>
            <a:prstGeom prst="roundRect">
              <a:avLst>
                <a:gd name="adj" fmla="val 0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Image result for Tufts University logo">
              <a:extLst>
                <a:ext uri="{FF2B5EF4-FFF2-40B4-BE49-F238E27FC236}">
                  <a16:creationId xmlns:a16="http://schemas.microsoft.com/office/drawing/2014/main" id="{21199D1E-E7E2-B44C-847F-9B09C8D75FF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403" y="502517"/>
              <a:ext cx="1106694" cy="48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0" descr="Image result for University of California, Davis logo">
              <a:extLst>
                <a:ext uri="{FF2B5EF4-FFF2-40B4-BE49-F238E27FC236}">
                  <a16:creationId xmlns:a16="http://schemas.microsoft.com/office/drawing/2014/main" id="{1A7EC723-6C61-AA4C-BC74-6673221859D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632" y="533232"/>
              <a:ext cx="1645921" cy="41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2" descr="Image result for University of Denver logo">
              <a:extLst>
                <a:ext uri="{FF2B5EF4-FFF2-40B4-BE49-F238E27FC236}">
                  <a16:creationId xmlns:a16="http://schemas.microsoft.com/office/drawing/2014/main" id="{94C4B251-06EF-8C44-9057-5B542B9EC85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59" b="21429"/>
            <a:stretch/>
          </p:blipFill>
          <p:spPr bwMode="auto">
            <a:xfrm>
              <a:off x="8191678" y="493161"/>
              <a:ext cx="1494888" cy="4990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4" descr="Image result for University of Houston logo">
              <a:extLst>
                <a:ext uri="{FF2B5EF4-FFF2-40B4-BE49-F238E27FC236}">
                  <a16:creationId xmlns:a16="http://schemas.microsoft.com/office/drawing/2014/main" id="{B60DCF85-76B4-8444-8600-6F2B7FC85FC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41" b="21748"/>
            <a:stretch/>
          </p:blipFill>
          <p:spPr bwMode="auto">
            <a:xfrm>
              <a:off x="9805360" y="533232"/>
              <a:ext cx="1827086" cy="41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 descr="Image result for University of Maryland logo">
              <a:extLst>
                <a:ext uri="{FF2B5EF4-FFF2-40B4-BE49-F238E27FC236}">
                  <a16:creationId xmlns:a16="http://schemas.microsoft.com/office/drawing/2014/main" id="{4E68DBD0-3FA6-824A-89BB-6F549F4F29E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6" t="31661" b="31895"/>
            <a:stretch/>
          </p:blipFill>
          <p:spPr bwMode="auto">
            <a:xfrm>
              <a:off x="11795250" y="546616"/>
              <a:ext cx="1904307" cy="364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>
              <a:extLst>
                <a:ext uri="{FF2B5EF4-FFF2-40B4-BE49-F238E27FC236}">
                  <a16:creationId xmlns:a16="http://schemas.microsoft.com/office/drawing/2014/main" id="{F6588FE0-500E-544B-93F3-19812FF0750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822954" y="292925"/>
              <a:ext cx="1058116" cy="899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366D1A4-6DD7-B54C-AB7B-63074374BB93}"/>
              </a:ext>
            </a:extLst>
          </p:cNvPr>
          <p:cNvSpPr txBox="1"/>
          <p:nvPr userDrawn="1"/>
        </p:nvSpPr>
        <p:spPr>
          <a:xfrm>
            <a:off x="1109123" y="2057400"/>
            <a:ext cx="4572000" cy="446559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b="1" dirty="0">
                <a:solidFill>
                  <a:srgbClr val="31B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D817EED-205E-5642-97ED-76A8A8E48E80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09123" y="622298"/>
            <a:ext cx="2651760" cy="90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A279-64AD-4C24-987C-D056E53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62793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1B5B23-72CC-564F-B0CF-BC8182A0835B}"/>
              </a:ext>
            </a:extLst>
          </p:cNvPr>
          <p:cNvSpPr/>
          <p:nvPr userDrawn="1"/>
        </p:nvSpPr>
        <p:spPr>
          <a:xfrm>
            <a:off x="0" y="0"/>
            <a:ext cx="685800" cy="8229600"/>
          </a:xfrm>
          <a:prstGeom prst="rect">
            <a:avLst/>
          </a:prstGeom>
          <a:solidFill>
            <a:srgbClr val="31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0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383" y="431801"/>
            <a:ext cx="12673787" cy="2285642"/>
          </a:xfrm>
        </p:spPr>
        <p:txBody>
          <a:bodyPr/>
          <a:lstStyle/>
          <a:p>
            <a:r>
              <a:rPr lang="en-US" sz="4000" dirty="0"/>
              <a:t>Machine learning-guided uncertainty characterization and ensemble design for GCAM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E5393-B008-4C6F-9A3E-B292F527B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3315" y="3700664"/>
            <a:ext cx="5196372" cy="1811494"/>
          </a:xfrm>
        </p:spPr>
        <p:txBody>
          <a:bodyPr/>
          <a:lstStyle/>
          <a:p>
            <a:r>
              <a:rPr lang="en-US" dirty="0"/>
              <a:t>Abigail Snyder (PNNL)</a:t>
            </a:r>
          </a:p>
          <a:p>
            <a:r>
              <a:rPr lang="en-US" dirty="0"/>
              <a:t>Brian Hutchinson (WWU)</a:t>
            </a:r>
          </a:p>
          <a:p>
            <a:r>
              <a:rPr lang="en-US" dirty="0"/>
              <a:t>Claudia Tebaldi (PNNL)</a:t>
            </a:r>
          </a:p>
          <a:p>
            <a:endParaRPr lang="en-US" dirty="0"/>
          </a:p>
          <a:p>
            <a:r>
              <a:rPr lang="en-US" dirty="0"/>
              <a:t>GCIMS Experiment 1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0A7DCC-C7EE-27B3-92FE-9532C2594D17}"/>
              </a:ext>
            </a:extLst>
          </p:cNvPr>
          <p:cNvSpPr/>
          <p:nvPr/>
        </p:nvSpPr>
        <p:spPr>
          <a:xfrm>
            <a:off x="6329363" y="7272338"/>
            <a:ext cx="1100137" cy="700087"/>
          </a:xfrm>
          <a:prstGeom prst="rect">
            <a:avLst/>
          </a:prstGeom>
          <a:noFill/>
          <a:ln w="38100">
            <a:solidFill>
              <a:srgbClr val="31B8CA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D7D5EF-4771-57FB-8CFC-6E6873702DE8}"/>
              </a:ext>
            </a:extLst>
          </p:cNvPr>
          <p:cNvSpPr/>
          <p:nvPr/>
        </p:nvSpPr>
        <p:spPr>
          <a:xfrm>
            <a:off x="9153525" y="7272338"/>
            <a:ext cx="1447800" cy="700087"/>
          </a:xfrm>
          <a:prstGeom prst="rect">
            <a:avLst/>
          </a:prstGeom>
          <a:noFill/>
          <a:ln w="38100">
            <a:solidFill>
              <a:srgbClr val="31B8CA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79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8D9C6-DD7D-F623-BFAB-EA6EC0CCB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F40674D-7039-ED76-4F94-03F2534E45D4}"/>
              </a:ext>
            </a:extLst>
          </p:cNvPr>
          <p:cNvCxnSpPr>
            <a:cxnSpLocks/>
          </p:cNvCxnSpPr>
          <p:nvPr/>
        </p:nvCxnSpPr>
        <p:spPr>
          <a:xfrm flipV="1">
            <a:off x="12446091" y="1254673"/>
            <a:ext cx="0" cy="300158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392689-44B0-DE54-128C-AC1C6A90E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853049-DD94-4D2D-C955-E3BB12F31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694055"/>
            <a:ext cx="10067365" cy="1100666"/>
          </a:xfrm>
        </p:spPr>
        <p:txBody>
          <a:bodyPr/>
          <a:lstStyle/>
          <a:p>
            <a:r>
              <a:rPr lang="en-US" sz="4000" dirty="0"/>
              <a:t>Are we missing outcomes or running more ensemble members than we need because of our sampling?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4C4C08-ABF3-8FB7-6522-A29EADE55EE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721897" y="2132496"/>
            <a:ext cx="8887929" cy="5959929"/>
          </a:xfrm>
        </p:spPr>
        <p:txBody>
          <a:bodyPr/>
          <a:lstStyle/>
          <a:p>
            <a:r>
              <a:rPr lang="en-US" sz="3600" dirty="0"/>
              <a:t>A lot of Scenario Discovery has been focused on identifying hi/lo of some metric of interest</a:t>
            </a:r>
          </a:p>
          <a:p>
            <a:pPr lvl="1"/>
            <a:r>
              <a:rPr lang="en-US" sz="3200" dirty="0"/>
              <a:t>For example: high total energy supply</a:t>
            </a:r>
          </a:p>
          <a:p>
            <a:r>
              <a:rPr lang="en-US" sz="3600" dirty="0"/>
              <a:t>How many kinds of ‘red peaks’ are there? Are we missing anything? </a:t>
            </a:r>
          </a:p>
          <a:p>
            <a:r>
              <a:rPr lang="en-US" sz="3600" dirty="0"/>
              <a:t>Which inputs are most beneficial to run greater or fewer ensemble members on?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3600" b="1" dirty="0">
                <a:solidFill>
                  <a:srgbClr val="31B8CA"/>
                </a:solidFill>
              </a:rPr>
              <a:t>Use-case driven emulation of GCAM</a:t>
            </a:r>
          </a:p>
          <a:p>
            <a:endParaRPr lang="en-US" sz="3600" dirty="0"/>
          </a:p>
        </p:txBody>
      </p:sp>
      <p:pic>
        <p:nvPicPr>
          <p:cNvPr id="1026" name="Picture 2" descr="Low dimensional depiction of a complex potential energy surface as a... |  Download Scientific Diagram">
            <a:extLst>
              <a:ext uri="{FF2B5EF4-FFF2-40B4-BE49-F238E27FC236}">
                <a16:creationId xmlns:a16="http://schemas.microsoft.com/office/drawing/2014/main" id="{9CFA8312-60EB-E799-0B3F-527319A1BF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8" r="11356" b="325"/>
          <a:stretch/>
        </p:blipFill>
        <p:spPr bwMode="auto">
          <a:xfrm>
            <a:off x="9481016" y="1806935"/>
            <a:ext cx="5149384" cy="479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8FFAE5-F7DC-49F7-7CFB-C455AAF676E4}"/>
              </a:ext>
            </a:extLst>
          </p:cNvPr>
          <p:cNvSpPr txBox="1"/>
          <p:nvPr/>
        </p:nvSpPr>
        <p:spPr>
          <a:xfrm>
            <a:off x="9870129" y="6632781"/>
            <a:ext cx="48887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Dellago</a:t>
            </a:r>
            <a:r>
              <a:rPr lang="en-US" sz="1800" dirty="0"/>
              <a:t> and </a:t>
            </a:r>
            <a:r>
              <a:rPr lang="en-US" sz="1800" dirty="0" err="1"/>
              <a:t>Bolhuis</a:t>
            </a:r>
            <a:r>
              <a:rPr lang="en-US" sz="1800" dirty="0"/>
              <a:t> 2008, </a:t>
            </a:r>
            <a:r>
              <a:rPr lang="en-US" sz="2000" b="1" dirty="0"/>
              <a:t>illustrative purposes only.</a:t>
            </a:r>
          </a:p>
          <a:p>
            <a:r>
              <a:rPr lang="en-US" sz="2000" dirty="0"/>
              <a:t>GCAM is much higher dimensional than this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D13586-6224-80F4-B2B4-67FF80EB342A}"/>
              </a:ext>
            </a:extLst>
          </p:cNvPr>
          <p:cNvCxnSpPr/>
          <p:nvPr/>
        </p:nvCxnSpPr>
        <p:spPr>
          <a:xfrm flipV="1">
            <a:off x="12478634" y="5074337"/>
            <a:ext cx="1852953" cy="137264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AF13109-1409-A5AD-293C-6AF02A041918}"/>
              </a:ext>
            </a:extLst>
          </p:cNvPr>
          <p:cNvSpPr txBox="1"/>
          <p:nvPr/>
        </p:nvSpPr>
        <p:spPr>
          <a:xfrm>
            <a:off x="13085524" y="5873366"/>
            <a:ext cx="639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52FC78-B878-6BA5-4EBC-342E1C270C48}"/>
              </a:ext>
            </a:extLst>
          </p:cNvPr>
          <p:cNvCxnSpPr>
            <a:cxnSpLocks/>
          </p:cNvCxnSpPr>
          <p:nvPr/>
        </p:nvCxnSpPr>
        <p:spPr>
          <a:xfrm flipH="1" flipV="1">
            <a:off x="9481016" y="4344883"/>
            <a:ext cx="1539586" cy="19549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32F9F93-CE0B-AB58-12B6-A90663206A4D}"/>
              </a:ext>
            </a:extLst>
          </p:cNvPr>
          <p:cNvSpPr txBox="1"/>
          <p:nvPr/>
        </p:nvSpPr>
        <p:spPr>
          <a:xfrm>
            <a:off x="10072255" y="5779664"/>
            <a:ext cx="58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1D5564-0239-10C1-6889-F51E08C15809}"/>
              </a:ext>
            </a:extLst>
          </p:cNvPr>
          <p:cNvSpPr txBox="1"/>
          <p:nvPr/>
        </p:nvSpPr>
        <p:spPr>
          <a:xfrm>
            <a:off x="12448934" y="1265087"/>
            <a:ext cx="1689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baseline="-25000" dirty="0"/>
              <a:t>Outcomes</a:t>
            </a:r>
          </a:p>
          <a:p>
            <a:endParaRPr lang="en-US" sz="3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86389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822C5-9415-94E1-FFC9-8BEDAEC39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A0B617-9F50-1A24-2E4A-B24CCB80B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E24C29-0686-2B0B-4ACE-2C2CF13A9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Energy-focused pilot study shows more efficient sampling possible.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CBEA22-4D89-DA6C-5FD1-BAD3B19E2716}"/>
              </a:ext>
            </a:extLst>
          </p:cNvPr>
          <p:cNvSpPr txBox="1"/>
          <p:nvPr/>
        </p:nvSpPr>
        <p:spPr>
          <a:xfrm>
            <a:off x="1553696" y="1333604"/>
            <a:ext cx="3838354" cy="4081117"/>
          </a:xfrm>
          <a:prstGeom prst="rect">
            <a:avLst/>
          </a:prstGeom>
          <a:noFill/>
          <a:ln w="28575">
            <a:solidFill>
              <a:srgbClr val="31B8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1B8CA"/>
                </a:solidFill>
              </a:rPr>
              <a:t>12 inputs covering</a:t>
            </a:r>
            <a:r>
              <a:rPr lang="en-US" dirty="0">
                <a:solidFill>
                  <a:srgbClr val="31B8CA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GDP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Population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Energy demand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Costs of different fuels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Operation and storage costs of different technologies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Share of industries, buildings, and transportation using electricity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1B527-8A11-3C10-576A-16E9BAE1AECD}"/>
              </a:ext>
            </a:extLst>
          </p:cNvPr>
          <p:cNvSpPr txBox="1"/>
          <p:nvPr/>
        </p:nvSpPr>
        <p:spPr>
          <a:xfrm>
            <a:off x="9554183" y="1333604"/>
            <a:ext cx="4893336" cy="4081117"/>
          </a:xfrm>
          <a:prstGeom prst="rect">
            <a:avLst/>
          </a:prstGeom>
          <a:noFill/>
          <a:ln w="28575">
            <a:solidFill>
              <a:srgbClr val="31B8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1B8CA"/>
                </a:solidFill>
              </a:rPr>
              <a:t>44 measures in all 32 GCAM regions and all model years: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Electricity demand by sector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Prices of electricity, coal, gas, and oil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Supply of coal, gas, oil, nuclear, biomass, wind, solar, other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Biomass prices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Water demand for electricity and crops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Land allocated to biomass, forest, pasture and grassland, crops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B553AC-FC3E-D2E9-27C6-450329784723}"/>
              </a:ext>
            </a:extLst>
          </p:cNvPr>
          <p:cNvCxnSpPr>
            <a:cxnSpLocks/>
          </p:cNvCxnSpPr>
          <p:nvPr/>
        </p:nvCxnSpPr>
        <p:spPr>
          <a:xfrm>
            <a:off x="6706310" y="2876924"/>
            <a:ext cx="1533611" cy="0"/>
          </a:xfrm>
          <a:prstGeom prst="straightConnector1">
            <a:avLst/>
          </a:prstGeom>
          <a:ln w="76200">
            <a:solidFill>
              <a:srgbClr val="31B8C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54E1DD1-6A8F-050D-42BF-8F285AE1C236}"/>
              </a:ext>
            </a:extLst>
          </p:cNvPr>
          <p:cNvSpPr txBox="1"/>
          <p:nvPr/>
        </p:nvSpPr>
        <p:spPr>
          <a:xfrm>
            <a:off x="6910302" y="2172858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1B8CA"/>
                </a:solidFill>
              </a:rPr>
              <a:t>GCAM</a:t>
            </a:r>
          </a:p>
        </p:txBody>
      </p:sp>
    </p:spTree>
    <p:extLst>
      <p:ext uri="{BB962C8B-B14F-4D97-AF65-F5344CB8AC3E}">
        <p14:creationId xmlns:p14="http://schemas.microsoft.com/office/powerpoint/2010/main" val="149298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2CAFFA-DDFC-A169-2B7A-63C7CB3DF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690583-68C9-C2A4-52B1-D6CD90774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Energy-focused pilot study shows more efficient sampling possible.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9E3518-8748-8D03-4134-4EAE11798930}"/>
              </a:ext>
            </a:extLst>
          </p:cNvPr>
          <p:cNvSpPr txBox="1"/>
          <p:nvPr/>
        </p:nvSpPr>
        <p:spPr>
          <a:xfrm>
            <a:off x="1553696" y="1333604"/>
            <a:ext cx="3838354" cy="4081117"/>
          </a:xfrm>
          <a:prstGeom prst="rect">
            <a:avLst/>
          </a:prstGeom>
          <a:noFill/>
          <a:ln w="28575">
            <a:solidFill>
              <a:srgbClr val="31B8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1B8CA"/>
                </a:solidFill>
              </a:rPr>
              <a:t>12 inputs covering</a:t>
            </a:r>
            <a:r>
              <a:rPr lang="en-US" dirty="0">
                <a:solidFill>
                  <a:srgbClr val="31B8CA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GDP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Population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Energy demand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Costs of different fuels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Operation and storage costs of different technologies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Share of industries, buildings, and transportation using electricity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90D92-4700-7F97-81A4-E7C01E653CBE}"/>
              </a:ext>
            </a:extLst>
          </p:cNvPr>
          <p:cNvSpPr txBox="1"/>
          <p:nvPr/>
        </p:nvSpPr>
        <p:spPr>
          <a:xfrm>
            <a:off x="6452228" y="2131388"/>
            <a:ext cx="2041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1B8CA"/>
                </a:solidFill>
              </a:rPr>
              <a:t>ML Emulator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4369AD1-14F0-A03E-9626-17B4AD854048}"/>
              </a:ext>
            </a:extLst>
          </p:cNvPr>
          <p:cNvSpPr/>
          <p:nvPr/>
        </p:nvSpPr>
        <p:spPr>
          <a:xfrm rot="16200000">
            <a:off x="7025340" y="1903885"/>
            <a:ext cx="1000973" cy="3605350"/>
          </a:xfrm>
          <a:prstGeom prst="rightBrace">
            <a:avLst/>
          </a:prstGeom>
          <a:ln w="57150">
            <a:solidFill>
              <a:srgbClr val="31B8C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B8CA"/>
              </a:solidFill>
            </a:endParaRPr>
          </a:p>
        </p:txBody>
      </p:sp>
      <p:pic>
        <p:nvPicPr>
          <p:cNvPr id="23" name="Google Shape;212;p22">
            <a:extLst>
              <a:ext uri="{FF2B5EF4-FFF2-40B4-BE49-F238E27FC236}">
                <a16:creationId xmlns:a16="http://schemas.microsoft.com/office/drawing/2014/main" id="{7F63A402-4A93-88DA-B10B-67C7E0CBDB4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rcRect l="11837" t="6220" r="24182" b="9823"/>
          <a:stretch/>
        </p:blipFill>
        <p:spPr>
          <a:xfrm>
            <a:off x="5862970" y="5547387"/>
            <a:ext cx="3691213" cy="2424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12;p22">
            <a:extLst>
              <a:ext uri="{FF2B5EF4-FFF2-40B4-BE49-F238E27FC236}">
                <a16:creationId xmlns:a16="http://schemas.microsoft.com/office/drawing/2014/main" id="{23FDB110-3E81-EC38-DA9F-6C3BDB0E08E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76060" t="31526" r="5162" b="36918"/>
          <a:stretch/>
        </p:blipFill>
        <p:spPr>
          <a:xfrm>
            <a:off x="9754482" y="5971764"/>
            <a:ext cx="1590957" cy="159144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F538A52-7E31-C0AB-D46C-7437EA45E6BD}"/>
              </a:ext>
            </a:extLst>
          </p:cNvPr>
          <p:cNvSpPr txBox="1"/>
          <p:nvPr/>
        </p:nvSpPr>
        <p:spPr>
          <a:xfrm>
            <a:off x="9554183" y="5622782"/>
            <a:ext cx="202010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1B8CA"/>
                </a:solidFill>
              </a:rPr>
              <a:t>Output tensor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CD0125-7E82-87F7-BEB5-D71BA542247E}"/>
              </a:ext>
            </a:extLst>
          </p:cNvPr>
          <p:cNvSpPr txBox="1"/>
          <p:nvPr/>
        </p:nvSpPr>
        <p:spPr>
          <a:xfrm>
            <a:off x="3919869" y="5627258"/>
            <a:ext cx="177324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1B8CA"/>
                </a:solidFill>
              </a:rPr>
              <a:t>Input vector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11BF9385-5CF2-1DA9-CF4A-514F9B5083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23536"/>
              </p:ext>
            </p:extLst>
          </p:nvPr>
        </p:nvGraphicFramePr>
        <p:xfrm>
          <a:off x="4486145" y="6018506"/>
          <a:ext cx="881364" cy="1651011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881364">
                  <a:extLst>
                    <a:ext uri="{9D8B030D-6E8A-4147-A177-3AD203B41FA5}">
                      <a16:colId xmlns:a16="http://schemas.microsoft.com/office/drawing/2014/main" val="964681721"/>
                    </a:ext>
                  </a:extLst>
                </a:gridCol>
              </a:tblGrid>
              <a:tr h="25400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Input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65003448"/>
                  </a:ext>
                </a:extLst>
              </a:tr>
              <a:tr h="254007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Input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5245747"/>
                  </a:ext>
                </a:extLst>
              </a:tr>
              <a:tr h="254007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36939768"/>
                  </a:ext>
                </a:extLst>
              </a:tr>
              <a:tr h="2540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92968149"/>
                  </a:ext>
                </a:extLst>
              </a:tr>
              <a:tr h="4318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Input 12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77848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120E388D-D862-E612-2916-9B3BD2281DD3}"/>
              </a:ext>
            </a:extLst>
          </p:cNvPr>
          <p:cNvSpPr txBox="1"/>
          <p:nvPr/>
        </p:nvSpPr>
        <p:spPr>
          <a:xfrm rot="16200000">
            <a:off x="9470144" y="6598210"/>
            <a:ext cx="65838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years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5BAD81-6A04-5F6A-1B19-BC1347FCD104}"/>
              </a:ext>
            </a:extLst>
          </p:cNvPr>
          <p:cNvSpPr txBox="1"/>
          <p:nvPr/>
        </p:nvSpPr>
        <p:spPr>
          <a:xfrm>
            <a:off x="9884032" y="7284391"/>
            <a:ext cx="10759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quantities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914275-6B52-D375-7A37-E5DC2B53C5C5}"/>
              </a:ext>
            </a:extLst>
          </p:cNvPr>
          <p:cNvSpPr txBox="1"/>
          <p:nvPr/>
        </p:nvSpPr>
        <p:spPr>
          <a:xfrm rot="18526348">
            <a:off x="10819592" y="6975843"/>
            <a:ext cx="83426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regions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4143A1-1AE9-959B-1804-7A87F7DECFA8}"/>
              </a:ext>
            </a:extLst>
          </p:cNvPr>
          <p:cNvSpPr txBox="1"/>
          <p:nvPr/>
        </p:nvSpPr>
        <p:spPr>
          <a:xfrm>
            <a:off x="9554183" y="1333604"/>
            <a:ext cx="4893336" cy="4081117"/>
          </a:xfrm>
          <a:prstGeom prst="rect">
            <a:avLst/>
          </a:prstGeom>
          <a:noFill/>
          <a:ln w="28575">
            <a:solidFill>
              <a:srgbClr val="31B8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1B8CA"/>
                </a:solidFill>
              </a:rPr>
              <a:t>44 measures in all 32 GCAM regions and all model years: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Electricity demand by sector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Prices of electricity, coal, gas, and oil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Supply of coal, gas, oil, nuclear, biomass, wind, solar, other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Biomass prices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Water Demand for electricity and crops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Land allocated to biomass, forest, pasture and grassland, crops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689114-51F2-0620-9AC4-8BEE467F7C31}"/>
              </a:ext>
            </a:extLst>
          </p:cNvPr>
          <p:cNvCxnSpPr>
            <a:cxnSpLocks/>
          </p:cNvCxnSpPr>
          <p:nvPr/>
        </p:nvCxnSpPr>
        <p:spPr>
          <a:xfrm>
            <a:off x="6706310" y="2876924"/>
            <a:ext cx="1533611" cy="0"/>
          </a:xfrm>
          <a:prstGeom prst="straightConnector1">
            <a:avLst/>
          </a:prstGeom>
          <a:ln w="76200">
            <a:solidFill>
              <a:srgbClr val="31B8C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6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2EA7C3-3477-CD59-6212-207F94A3C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2C950C-50DE-7EA2-10F2-ED464C68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FDAEAE-0EB2-5145-9923-0A41DB343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931" y="225111"/>
            <a:ext cx="10067365" cy="1100666"/>
          </a:xfrm>
        </p:spPr>
        <p:txBody>
          <a:bodyPr/>
          <a:lstStyle/>
          <a:p>
            <a:r>
              <a:rPr lang="en-US" dirty="0"/>
              <a:t>Alternative sampling strategies lead to emulators that generalize better.</a:t>
            </a:r>
          </a:p>
        </p:txBody>
      </p:sp>
      <p:pic>
        <p:nvPicPr>
          <p:cNvPr id="5" name="Picture 4" descr="A picture containing text&#10;&#10;AI-generated content may be incorrect.">
            <a:extLst>
              <a:ext uri="{FF2B5EF4-FFF2-40B4-BE49-F238E27FC236}">
                <a16:creationId xmlns:a16="http://schemas.microsoft.com/office/drawing/2014/main" id="{2A4AAC4E-DE33-0C60-1E03-E5DB3F2ED3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36" t="12522" r="3283" b="1093"/>
          <a:stretch/>
        </p:blipFill>
        <p:spPr>
          <a:xfrm>
            <a:off x="3092332" y="2194559"/>
            <a:ext cx="11400726" cy="52484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B91D1C-BF57-D15D-DA66-62405825C9C6}"/>
              </a:ext>
            </a:extLst>
          </p:cNvPr>
          <p:cNvSpPr txBox="1"/>
          <p:nvPr/>
        </p:nvSpPr>
        <p:spPr>
          <a:xfrm>
            <a:off x="1492082" y="2431246"/>
            <a:ext cx="140495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  <a:p>
            <a:pPr algn="ctr"/>
            <a:r>
              <a:rPr lang="en-US" dirty="0"/>
              <a:t>Original design (hi/low)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DAF5E0-7E46-6940-5628-B5BCA30C140A}"/>
              </a:ext>
            </a:extLst>
          </p:cNvPr>
          <p:cNvSpPr txBox="1"/>
          <p:nvPr/>
        </p:nvSpPr>
        <p:spPr>
          <a:xfrm>
            <a:off x="1296785" y="4089860"/>
            <a:ext cx="1795547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  <a:p>
            <a:pPr algn="ctr"/>
            <a:r>
              <a:rPr lang="en-US" sz="1600" dirty="0"/>
              <a:t>Latin Hypercube Sampling of </a:t>
            </a:r>
            <a:r>
              <a:rPr lang="en-US" sz="1600" dirty="0" err="1"/>
              <a:t>intermed</a:t>
            </a:r>
            <a:r>
              <a:rPr lang="en-US" sz="1600" dirty="0"/>
              <a:t>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68FAC5-4914-6BCE-2BA8-F094456AC70F}"/>
              </a:ext>
            </a:extLst>
          </p:cNvPr>
          <p:cNvSpPr txBox="1"/>
          <p:nvPr/>
        </p:nvSpPr>
        <p:spPr>
          <a:xfrm>
            <a:off x="1492081" y="5748474"/>
            <a:ext cx="1404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</a:p>
          <a:p>
            <a:pPr algn="ctr"/>
            <a:r>
              <a:rPr lang="en-US" dirty="0"/>
              <a:t>Mostly </a:t>
            </a:r>
            <a:r>
              <a:rPr lang="en-US" dirty="0" err="1"/>
              <a:t>intermed</a:t>
            </a:r>
            <a:r>
              <a:rPr lang="en-US" dirty="0"/>
              <a:t>, and some hi/low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BF41DA-3A87-C754-6B38-0A0E67DC14FA}"/>
              </a:ext>
            </a:extLst>
          </p:cNvPr>
          <p:cNvSpPr txBox="1"/>
          <p:nvPr/>
        </p:nvSpPr>
        <p:spPr>
          <a:xfrm rot="16200000">
            <a:off x="-63423" y="4539213"/>
            <a:ext cx="2001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Trained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444694-8889-0B86-1D72-E934F90F0FC6}"/>
              </a:ext>
            </a:extLst>
          </p:cNvPr>
          <p:cNvSpPr txBox="1"/>
          <p:nvPr/>
        </p:nvSpPr>
        <p:spPr>
          <a:xfrm>
            <a:off x="4071129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FB66B5-9091-33E2-9FBC-248851DF8D2D}"/>
              </a:ext>
            </a:extLst>
          </p:cNvPr>
          <p:cNvSpPr txBox="1"/>
          <p:nvPr/>
        </p:nvSpPr>
        <p:spPr>
          <a:xfrm>
            <a:off x="7315200" y="1769827"/>
            <a:ext cx="179554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6C9E88-7F7A-C17E-D599-08229DC310AA}"/>
              </a:ext>
            </a:extLst>
          </p:cNvPr>
          <p:cNvSpPr txBox="1"/>
          <p:nvPr/>
        </p:nvSpPr>
        <p:spPr>
          <a:xfrm>
            <a:off x="10949867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33781C-188A-0FD7-C7C9-A2848A1C62CA}"/>
              </a:ext>
            </a:extLst>
          </p:cNvPr>
          <p:cNvSpPr txBox="1"/>
          <p:nvPr/>
        </p:nvSpPr>
        <p:spPr>
          <a:xfrm>
            <a:off x="7281442" y="1300415"/>
            <a:ext cx="185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Tested 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2EEC96-C897-2BFB-89DA-F66094CC31A1}"/>
              </a:ext>
            </a:extLst>
          </p:cNvPr>
          <p:cNvSpPr/>
          <p:nvPr/>
        </p:nvSpPr>
        <p:spPr>
          <a:xfrm>
            <a:off x="2897032" y="2194559"/>
            <a:ext cx="10386706" cy="15295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8F1DE9-9485-4B44-1628-05F226F0007D}"/>
              </a:ext>
            </a:extLst>
          </p:cNvPr>
          <p:cNvSpPr/>
          <p:nvPr/>
        </p:nvSpPr>
        <p:spPr>
          <a:xfrm>
            <a:off x="3016676" y="3866373"/>
            <a:ext cx="10386706" cy="15295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EED951-EE91-A91E-1B92-A62A04704263}"/>
              </a:ext>
            </a:extLst>
          </p:cNvPr>
          <p:cNvSpPr/>
          <p:nvPr/>
        </p:nvSpPr>
        <p:spPr>
          <a:xfrm>
            <a:off x="3092331" y="5616822"/>
            <a:ext cx="10386706" cy="15295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ABCD1-8F66-C2EC-F050-3B9B5E3D1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31E9FF-C336-1139-6259-67ED7C5BF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FD3443-42C3-BF40-F7F2-7346D299D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931" y="225111"/>
            <a:ext cx="10067365" cy="1100666"/>
          </a:xfrm>
        </p:spPr>
        <p:txBody>
          <a:bodyPr/>
          <a:lstStyle/>
          <a:p>
            <a:r>
              <a:rPr lang="en-US" dirty="0"/>
              <a:t>Alternative sampling strategies lead to emulators that generalize better.</a:t>
            </a:r>
          </a:p>
        </p:txBody>
      </p:sp>
      <p:pic>
        <p:nvPicPr>
          <p:cNvPr id="5" name="Picture 4" descr="A picture containing text&#10;&#10;AI-generated content may be incorrect.">
            <a:extLst>
              <a:ext uri="{FF2B5EF4-FFF2-40B4-BE49-F238E27FC236}">
                <a16:creationId xmlns:a16="http://schemas.microsoft.com/office/drawing/2014/main" id="{408000FD-726F-2610-54E1-8253268416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36" t="12522" r="3283" b="1093"/>
          <a:stretch/>
        </p:blipFill>
        <p:spPr>
          <a:xfrm>
            <a:off x="3092332" y="2194559"/>
            <a:ext cx="11400726" cy="52484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0E5784-3CFD-A9E3-2EBF-38FCDAD58A7B}"/>
              </a:ext>
            </a:extLst>
          </p:cNvPr>
          <p:cNvSpPr txBox="1"/>
          <p:nvPr/>
        </p:nvSpPr>
        <p:spPr>
          <a:xfrm>
            <a:off x="1492082" y="2431246"/>
            <a:ext cx="140495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  <a:p>
            <a:pPr algn="ctr"/>
            <a:r>
              <a:rPr lang="en-US" dirty="0"/>
              <a:t>Original design (hi/low)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CA9BF2-23BE-6EF8-8A09-339690DB9F9A}"/>
              </a:ext>
            </a:extLst>
          </p:cNvPr>
          <p:cNvSpPr txBox="1"/>
          <p:nvPr/>
        </p:nvSpPr>
        <p:spPr>
          <a:xfrm>
            <a:off x="1296785" y="4089860"/>
            <a:ext cx="1795547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  <a:p>
            <a:pPr algn="ctr"/>
            <a:r>
              <a:rPr lang="en-US" sz="1600" dirty="0"/>
              <a:t>Latin Hypercube Sampling of </a:t>
            </a:r>
            <a:r>
              <a:rPr lang="en-US" sz="1600" dirty="0" err="1"/>
              <a:t>intermed</a:t>
            </a:r>
            <a:r>
              <a:rPr lang="en-US" sz="1600" dirty="0"/>
              <a:t>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4E06A1-5C45-5081-83EA-7B819B069A81}"/>
              </a:ext>
            </a:extLst>
          </p:cNvPr>
          <p:cNvSpPr txBox="1"/>
          <p:nvPr/>
        </p:nvSpPr>
        <p:spPr>
          <a:xfrm>
            <a:off x="1492081" y="5748474"/>
            <a:ext cx="1404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</a:p>
          <a:p>
            <a:pPr algn="ctr"/>
            <a:r>
              <a:rPr lang="en-US" dirty="0"/>
              <a:t>Mostly </a:t>
            </a:r>
            <a:r>
              <a:rPr lang="en-US" dirty="0" err="1"/>
              <a:t>intermed</a:t>
            </a:r>
            <a:r>
              <a:rPr lang="en-US" dirty="0"/>
              <a:t>, and some hi/low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62DC15-F999-94A7-A278-C09FA2787A2B}"/>
              </a:ext>
            </a:extLst>
          </p:cNvPr>
          <p:cNvSpPr txBox="1"/>
          <p:nvPr/>
        </p:nvSpPr>
        <p:spPr>
          <a:xfrm rot="16200000">
            <a:off x="-63423" y="4539213"/>
            <a:ext cx="2001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Trained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266276-65B1-0B63-F6EF-0CE11A61039E}"/>
              </a:ext>
            </a:extLst>
          </p:cNvPr>
          <p:cNvSpPr txBox="1"/>
          <p:nvPr/>
        </p:nvSpPr>
        <p:spPr>
          <a:xfrm>
            <a:off x="4071129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00D8C2-7A26-DD08-E844-A085B47C9B56}"/>
              </a:ext>
            </a:extLst>
          </p:cNvPr>
          <p:cNvSpPr txBox="1"/>
          <p:nvPr/>
        </p:nvSpPr>
        <p:spPr>
          <a:xfrm>
            <a:off x="7315200" y="1769827"/>
            <a:ext cx="179554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FE4894-3536-B6BC-E5C3-5D134E9B9893}"/>
              </a:ext>
            </a:extLst>
          </p:cNvPr>
          <p:cNvSpPr txBox="1"/>
          <p:nvPr/>
        </p:nvSpPr>
        <p:spPr>
          <a:xfrm>
            <a:off x="10949867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571E1B-1D7E-88EE-A483-12CDB20D70C7}"/>
              </a:ext>
            </a:extLst>
          </p:cNvPr>
          <p:cNvSpPr txBox="1"/>
          <p:nvPr/>
        </p:nvSpPr>
        <p:spPr>
          <a:xfrm>
            <a:off x="7281442" y="1300415"/>
            <a:ext cx="185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Tested 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8FDC8C-73EE-2E1D-321F-F4366265D64A}"/>
              </a:ext>
            </a:extLst>
          </p:cNvPr>
          <p:cNvSpPr/>
          <p:nvPr/>
        </p:nvSpPr>
        <p:spPr>
          <a:xfrm>
            <a:off x="3016676" y="3866373"/>
            <a:ext cx="10386706" cy="15295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C48F6C-A86A-8CCB-3460-575C1596F20B}"/>
              </a:ext>
            </a:extLst>
          </p:cNvPr>
          <p:cNvSpPr/>
          <p:nvPr/>
        </p:nvSpPr>
        <p:spPr>
          <a:xfrm>
            <a:off x="3092331" y="5616822"/>
            <a:ext cx="10386706" cy="15295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54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92686-6D11-9996-6C67-5F46243EA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598680-FFA8-B391-F275-5F542078C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F5C90C-9420-75E5-AE49-3683CEB87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931" y="225111"/>
            <a:ext cx="10067365" cy="1100666"/>
          </a:xfrm>
        </p:spPr>
        <p:txBody>
          <a:bodyPr/>
          <a:lstStyle/>
          <a:p>
            <a:r>
              <a:rPr lang="en-US" dirty="0"/>
              <a:t>Alternative sampling strategies lead to emulators that generalize better.</a:t>
            </a:r>
          </a:p>
        </p:txBody>
      </p:sp>
      <p:pic>
        <p:nvPicPr>
          <p:cNvPr id="5" name="Picture 4" descr="A picture containing text&#10;&#10;AI-generated content may be incorrect.">
            <a:extLst>
              <a:ext uri="{FF2B5EF4-FFF2-40B4-BE49-F238E27FC236}">
                <a16:creationId xmlns:a16="http://schemas.microsoft.com/office/drawing/2014/main" id="{B8CA7E7D-C3B5-C629-22D7-8189B09F93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36" t="12522" r="3283" b="1093"/>
          <a:stretch/>
        </p:blipFill>
        <p:spPr>
          <a:xfrm>
            <a:off x="3092332" y="2194559"/>
            <a:ext cx="11400726" cy="52484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E032A0-AC98-556E-0A4C-A21A682A19F7}"/>
              </a:ext>
            </a:extLst>
          </p:cNvPr>
          <p:cNvSpPr txBox="1"/>
          <p:nvPr/>
        </p:nvSpPr>
        <p:spPr>
          <a:xfrm>
            <a:off x="1492082" y="2431246"/>
            <a:ext cx="140495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  <a:p>
            <a:pPr algn="ctr"/>
            <a:r>
              <a:rPr lang="en-US" dirty="0"/>
              <a:t>Original design (hi/low)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CEC54F-0E8A-7FE1-629C-C870AD731D3B}"/>
              </a:ext>
            </a:extLst>
          </p:cNvPr>
          <p:cNvSpPr txBox="1"/>
          <p:nvPr/>
        </p:nvSpPr>
        <p:spPr>
          <a:xfrm>
            <a:off x="1296785" y="4089860"/>
            <a:ext cx="1795547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  <a:p>
            <a:pPr algn="ctr"/>
            <a:r>
              <a:rPr lang="en-US" sz="1600" dirty="0"/>
              <a:t>Latin Hypercube Sampling of </a:t>
            </a:r>
            <a:r>
              <a:rPr lang="en-US" sz="1600" dirty="0" err="1"/>
              <a:t>intermed</a:t>
            </a:r>
            <a:r>
              <a:rPr lang="en-US" sz="1600" dirty="0"/>
              <a:t>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03E886-19AC-2340-349A-C731B5DF8EEE}"/>
              </a:ext>
            </a:extLst>
          </p:cNvPr>
          <p:cNvSpPr txBox="1"/>
          <p:nvPr/>
        </p:nvSpPr>
        <p:spPr>
          <a:xfrm>
            <a:off x="1492081" y="5748474"/>
            <a:ext cx="1404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</a:p>
          <a:p>
            <a:pPr algn="ctr"/>
            <a:r>
              <a:rPr lang="en-US" dirty="0"/>
              <a:t>Mostly </a:t>
            </a:r>
            <a:r>
              <a:rPr lang="en-US" dirty="0" err="1"/>
              <a:t>intermed</a:t>
            </a:r>
            <a:r>
              <a:rPr lang="en-US" dirty="0"/>
              <a:t>, and some hi/low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22FE02-8BEC-501A-3F18-E0D4BA2D8428}"/>
              </a:ext>
            </a:extLst>
          </p:cNvPr>
          <p:cNvSpPr txBox="1"/>
          <p:nvPr/>
        </p:nvSpPr>
        <p:spPr>
          <a:xfrm rot="16200000">
            <a:off x="-63423" y="4539213"/>
            <a:ext cx="2001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Trained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E4B131-5EA2-19FC-A680-72F527373F1C}"/>
              </a:ext>
            </a:extLst>
          </p:cNvPr>
          <p:cNvSpPr txBox="1"/>
          <p:nvPr/>
        </p:nvSpPr>
        <p:spPr>
          <a:xfrm>
            <a:off x="4071129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E80DB5-42DD-7017-62BF-77BD53D31598}"/>
              </a:ext>
            </a:extLst>
          </p:cNvPr>
          <p:cNvSpPr txBox="1"/>
          <p:nvPr/>
        </p:nvSpPr>
        <p:spPr>
          <a:xfrm>
            <a:off x="7315200" y="1769827"/>
            <a:ext cx="179554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63F459-EDE2-5727-C8A2-37D5D43EAE31}"/>
              </a:ext>
            </a:extLst>
          </p:cNvPr>
          <p:cNvSpPr txBox="1"/>
          <p:nvPr/>
        </p:nvSpPr>
        <p:spPr>
          <a:xfrm>
            <a:off x="10949867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D79C24-D4B7-4DA1-BE36-E9817BCD179F}"/>
              </a:ext>
            </a:extLst>
          </p:cNvPr>
          <p:cNvSpPr txBox="1"/>
          <p:nvPr/>
        </p:nvSpPr>
        <p:spPr>
          <a:xfrm>
            <a:off x="7281442" y="1300415"/>
            <a:ext cx="185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Tested 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4E1FB9-6B58-C172-58BD-3288E53E3157}"/>
              </a:ext>
            </a:extLst>
          </p:cNvPr>
          <p:cNvSpPr/>
          <p:nvPr/>
        </p:nvSpPr>
        <p:spPr>
          <a:xfrm>
            <a:off x="3092331" y="5616822"/>
            <a:ext cx="10386706" cy="15295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6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0BEFAF-0C33-E828-43FD-286DD55AC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FE766E-A76A-23E3-8B75-47C1885F3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F274DD-C79E-6F4E-680D-57FC2E3D1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931" y="225111"/>
            <a:ext cx="10067365" cy="1100666"/>
          </a:xfrm>
        </p:spPr>
        <p:txBody>
          <a:bodyPr/>
          <a:lstStyle/>
          <a:p>
            <a:r>
              <a:rPr lang="en-US" dirty="0"/>
              <a:t>Alternative sampling strategies lead to emulators that generalize better.</a:t>
            </a:r>
          </a:p>
        </p:txBody>
      </p:sp>
      <p:pic>
        <p:nvPicPr>
          <p:cNvPr id="5" name="Picture 4" descr="A picture containing text&#10;&#10;AI-generated content may be incorrect.">
            <a:extLst>
              <a:ext uri="{FF2B5EF4-FFF2-40B4-BE49-F238E27FC236}">
                <a16:creationId xmlns:a16="http://schemas.microsoft.com/office/drawing/2014/main" id="{E5867700-A101-C590-9507-39D19B0F3E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36" t="12522" r="3283" b="1093"/>
          <a:stretch/>
        </p:blipFill>
        <p:spPr>
          <a:xfrm>
            <a:off x="3092332" y="2194559"/>
            <a:ext cx="11400726" cy="52484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E7FC86-238C-B802-829C-111EA4CCD5E9}"/>
              </a:ext>
            </a:extLst>
          </p:cNvPr>
          <p:cNvSpPr txBox="1"/>
          <p:nvPr/>
        </p:nvSpPr>
        <p:spPr>
          <a:xfrm>
            <a:off x="1492082" y="2431246"/>
            <a:ext cx="140495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  <a:p>
            <a:pPr algn="ctr"/>
            <a:r>
              <a:rPr lang="en-US" dirty="0"/>
              <a:t>Original design (hi/low)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6D9D22-B26C-6328-A6CF-C4395D87A13F}"/>
              </a:ext>
            </a:extLst>
          </p:cNvPr>
          <p:cNvSpPr txBox="1"/>
          <p:nvPr/>
        </p:nvSpPr>
        <p:spPr>
          <a:xfrm>
            <a:off x="1296785" y="4089860"/>
            <a:ext cx="1795547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  <a:p>
            <a:pPr algn="ctr"/>
            <a:r>
              <a:rPr lang="en-US" sz="1600" dirty="0"/>
              <a:t>Latin Hypercube Sampling of </a:t>
            </a:r>
            <a:r>
              <a:rPr lang="en-US" sz="1600" dirty="0" err="1"/>
              <a:t>intermed</a:t>
            </a:r>
            <a:r>
              <a:rPr lang="en-US" sz="1600" dirty="0"/>
              <a:t>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E22BD4-EED5-18EA-877A-25672AC98AA2}"/>
              </a:ext>
            </a:extLst>
          </p:cNvPr>
          <p:cNvSpPr txBox="1"/>
          <p:nvPr/>
        </p:nvSpPr>
        <p:spPr>
          <a:xfrm>
            <a:off x="1492081" y="5748474"/>
            <a:ext cx="1404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</a:p>
          <a:p>
            <a:pPr algn="ctr"/>
            <a:r>
              <a:rPr lang="en-US" dirty="0"/>
              <a:t>Mostly </a:t>
            </a:r>
            <a:r>
              <a:rPr lang="en-US" dirty="0" err="1"/>
              <a:t>intermed</a:t>
            </a:r>
            <a:r>
              <a:rPr lang="en-US" dirty="0"/>
              <a:t>, and some hi/low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E0779B-9E08-7C9E-B0BA-E8F451601886}"/>
              </a:ext>
            </a:extLst>
          </p:cNvPr>
          <p:cNvSpPr txBox="1"/>
          <p:nvPr/>
        </p:nvSpPr>
        <p:spPr>
          <a:xfrm rot="16200000">
            <a:off x="-63423" y="4539213"/>
            <a:ext cx="2001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Trained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FDB6E8-8D40-9CBE-C4CD-2D90E175ADB3}"/>
              </a:ext>
            </a:extLst>
          </p:cNvPr>
          <p:cNvSpPr txBox="1"/>
          <p:nvPr/>
        </p:nvSpPr>
        <p:spPr>
          <a:xfrm>
            <a:off x="4071129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3D485-67CC-C550-3C1E-93AF087C02F7}"/>
              </a:ext>
            </a:extLst>
          </p:cNvPr>
          <p:cNvSpPr txBox="1"/>
          <p:nvPr/>
        </p:nvSpPr>
        <p:spPr>
          <a:xfrm>
            <a:off x="7315200" y="1769827"/>
            <a:ext cx="179554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2366B3-460C-47DF-E1F3-D9698B1ADC6B}"/>
              </a:ext>
            </a:extLst>
          </p:cNvPr>
          <p:cNvSpPr txBox="1"/>
          <p:nvPr/>
        </p:nvSpPr>
        <p:spPr>
          <a:xfrm>
            <a:off x="10949867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C098B1-B73F-E883-7A98-505C58400741}"/>
              </a:ext>
            </a:extLst>
          </p:cNvPr>
          <p:cNvSpPr txBox="1"/>
          <p:nvPr/>
        </p:nvSpPr>
        <p:spPr>
          <a:xfrm>
            <a:off x="7281442" y="1300415"/>
            <a:ext cx="185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Tested on</a:t>
            </a:r>
          </a:p>
        </p:txBody>
      </p:sp>
    </p:spTree>
    <p:extLst>
      <p:ext uri="{BB962C8B-B14F-4D97-AF65-F5344CB8AC3E}">
        <p14:creationId xmlns:p14="http://schemas.microsoft.com/office/powerpoint/2010/main" val="104406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7B6A1-F7E8-F0B8-78DF-FB8E35C42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E77F10-06D0-FF03-59E8-C690FB08F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6A3BAF-5C51-8C3C-9831-BC7E4890D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931" y="225111"/>
            <a:ext cx="10067365" cy="1100666"/>
          </a:xfrm>
        </p:spPr>
        <p:txBody>
          <a:bodyPr/>
          <a:lstStyle/>
          <a:p>
            <a:r>
              <a:rPr lang="en-US" dirty="0"/>
              <a:t>Alternative sampling strategies lead to emulators that generalize better.</a:t>
            </a:r>
          </a:p>
        </p:txBody>
      </p:sp>
      <p:pic>
        <p:nvPicPr>
          <p:cNvPr id="5" name="Picture 4" descr="A picture containing text&#10;&#10;AI-generated content may be incorrect.">
            <a:extLst>
              <a:ext uri="{FF2B5EF4-FFF2-40B4-BE49-F238E27FC236}">
                <a16:creationId xmlns:a16="http://schemas.microsoft.com/office/drawing/2014/main" id="{B049BB18-0774-E7DD-56B1-2D84B2B649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36" t="12522" r="3283" b="1093"/>
          <a:stretch/>
        </p:blipFill>
        <p:spPr>
          <a:xfrm>
            <a:off x="3092332" y="2194559"/>
            <a:ext cx="11400726" cy="52484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C381ED-BFE3-0FC3-87F6-5973CF51FEA6}"/>
              </a:ext>
            </a:extLst>
          </p:cNvPr>
          <p:cNvSpPr txBox="1"/>
          <p:nvPr/>
        </p:nvSpPr>
        <p:spPr>
          <a:xfrm>
            <a:off x="1492082" y="2431246"/>
            <a:ext cx="140495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  <a:p>
            <a:pPr algn="ctr"/>
            <a:r>
              <a:rPr lang="en-US" dirty="0"/>
              <a:t>Original design (hi/low)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E79BF6-922F-DA87-C2E5-F6F3833F335B}"/>
              </a:ext>
            </a:extLst>
          </p:cNvPr>
          <p:cNvSpPr txBox="1"/>
          <p:nvPr/>
        </p:nvSpPr>
        <p:spPr>
          <a:xfrm>
            <a:off x="1296785" y="4089860"/>
            <a:ext cx="1795547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  <a:p>
            <a:pPr algn="ctr"/>
            <a:r>
              <a:rPr lang="en-US" sz="1600" dirty="0"/>
              <a:t>Latin Hypercube Sampling of </a:t>
            </a:r>
            <a:r>
              <a:rPr lang="en-US" sz="1600" dirty="0" err="1"/>
              <a:t>intermed</a:t>
            </a:r>
            <a:r>
              <a:rPr lang="en-US" sz="1600" dirty="0"/>
              <a:t>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7A606D-9B52-09E8-52C7-3DBE49D2F668}"/>
              </a:ext>
            </a:extLst>
          </p:cNvPr>
          <p:cNvSpPr txBox="1"/>
          <p:nvPr/>
        </p:nvSpPr>
        <p:spPr>
          <a:xfrm>
            <a:off x="1492081" y="5748474"/>
            <a:ext cx="1404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</a:p>
          <a:p>
            <a:pPr algn="ctr"/>
            <a:r>
              <a:rPr lang="en-US" dirty="0"/>
              <a:t>Mostly </a:t>
            </a:r>
            <a:r>
              <a:rPr lang="en-US" dirty="0" err="1"/>
              <a:t>intermed</a:t>
            </a:r>
            <a:r>
              <a:rPr lang="en-US" dirty="0"/>
              <a:t>, and some hi/low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5B286C-0BDB-9BE7-C556-B6C0107D0E09}"/>
              </a:ext>
            </a:extLst>
          </p:cNvPr>
          <p:cNvSpPr txBox="1"/>
          <p:nvPr/>
        </p:nvSpPr>
        <p:spPr>
          <a:xfrm rot="16200000">
            <a:off x="-63423" y="4539213"/>
            <a:ext cx="2001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Trained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93A97B-9546-B041-B9E6-1B33FA02FE24}"/>
              </a:ext>
            </a:extLst>
          </p:cNvPr>
          <p:cNvSpPr txBox="1"/>
          <p:nvPr/>
        </p:nvSpPr>
        <p:spPr>
          <a:xfrm>
            <a:off x="4071129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F69743-3C34-23B1-FD51-F1FFCE3D44A6}"/>
              </a:ext>
            </a:extLst>
          </p:cNvPr>
          <p:cNvSpPr txBox="1"/>
          <p:nvPr/>
        </p:nvSpPr>
        <p:spPr>
          <a:xfrm>
            <a:off x="7315200" y="1769827"/>
            <a:ext cx="179554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A0E93B-E0D2-DC51-BD68-27FD716E584A}"/>
              </a:ext>
            </a:extLst>
          </p:cNvPr>
          <p:cNvSpPr txBox="1"/>
          <p:nvPr/>
        </p:nvSpPr>
        <p:spPr>
          <a:xfrm>
            <a:off x="10949867" y="1769827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8DD38C-262B-5B42-ABE2-BE883FD868B2}"/>
              </a:ext>
            </a:extLst>
          </p:cNvPr>
          <p:cNvSpPr txBox="1"/>
          <p:nvPr/>
        </p:nvSpPr>
        <p:spPr>
          <a:xfrm>
            <a:off x="7281442" y="1300415"/>
            <a:ext cx="185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Tested 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0AB4E8-E6F1-9342-A119-996CC2ABE097}"/>
              </a:ext>
            </a:extLst>
          </p:cNvPr>
          <p:cNvSpPr txBox="1"/>
          <p:nvPr/>
        </p:nvSpPr>
        <p:spPr>
          <a:xfrm>
            <a:off x="2897033" y="6955452"/>
            <a:ext cx="1053321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1B8CA"/>
                </a:solidFill>
              </a:rPr>
              <a:t>But if even the ‘worst’ experiment design has such high R2, does this really matter? </a:t>
            </a:r>
          </a:p>
          <a:p>
            <a:pPr algn="ctr"/>
            <a:r>
              <a:rPr lang="en-US" sz="2400" b="1" dirty="0">
                <a:solidFill>
                  <a:srgbClr val="31B8CA"/>
                </a:solidFill>
              </a:rPr>
              <a:t>For efficiency, YES</a:t>
            </a:r>
          </a:p>
        </p:txBody>
      </p:sp>
    </p:spTree>
    <p:extLst>
      <p:ext uri="{BB962C8B-B14F-4D97-AF65-F5344CB8AC3E}">
        <p14:creationId xmlns:p14="http://schemas.microsoft.com/office/powerpoint/2010/main" val="326600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51C389B8-F852-7CB8-C4C8-DCC3B334D6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3758" r="-4627"/>
          <a:stretch>
            <a:fillRect/>
          </a:stretch>
        </p:blipFill>
        <p:spPr>
          <a:xfrm>
            <a:off x="1049617" y="2397779"/>
            <a:ext cx="12953903" cy="448711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D2C971-DD1F-CE87-B8A6-5A2A57FA1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6D73D3-8654-1E2E-FDD9-13180A584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477933"/>
            <a:ext cx="10067365" cy="1100666"/>
          </a:xfrm>
        </p:spPr>
        <p:txBody>
          <a:bodyPr/>
          <a:lstStyle/>
          <a:p>
            <a:r>
              <a:rPr lang="en-US" b="0" dirty="0"/>
              <a:t>Alternative sampling strategies lead to emulators that generalize better</a:t>
            </a:r>
            <a:r>
              <a:rPr lang="en-US" dirty="0"/>
              <a:t>, and you need fewer than 4000 samples.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521C9A-30F5-61DA-F0C3-84CEFDE49EDB}"/>
              </a:ext>
            </a:extLst>
          </p:cNvPr>
          <p:cNvSpPr txBox="1"/>
          <p:nvPr/>
        </p:nvSpPr>
        <p:spPr>
          <a:xfrm>
            <a:off x="2995364" y="2185413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3F4ABD-4AED-FD41-D1B6-CCDF22D461D7}"/>
              </a:ext>
            </a:extLst>
          </p:cNvPr>
          <p:cNvSpPr txBox="1"/>
          <p:nvPr/>
        </p:nvSpPr>
        <p:spPr>
          <a:xfrm>
            <a:off x="6759387" y="2249372"/>
            <a:ext cx="179554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Interpolated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DB1F36-EBA4-46DD-90DB-78255C282753}"/>
              </a:ext>
            </a:extLst>
          </p:cNvPr>
          <p:cNvSpPr txBox="1"/>
          <p:nvPr/>
        </p:nvSpPr>
        <p:spPr>
          <a:xfrm>
            <a:off x="10914006" y="2185413"/>
            <a:ext cx="1404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Mixed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1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87DBD-81E6-82DF-4937-04F27CA46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30073E8E-617C-5A93-006F-A493B469E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18" y="1399309"/>
            <a:ext cx="5988491" cy="59884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327525-75BA-D76D-6C04-6B605BDBC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94F4E1-C000-DA0D-0375-14E90A88C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477933"/>
            <a:ext cx="10067365" cy="1100666"/>
          </a:xfrm>
        </p:spPr>
        <p:txBody>
          <a:bodyPr/>
          <a:lstStyle/>
          <a:p>
            <a:r>
              <a:rPr lang="en-US" b="0" dirty="0"/>
              <a:t>Alternative sampling strategies lead to emulators that generalize better</a:t>
            </a:r>
            <a:r>
              <a:rPr lang="en-US" dirty="0"/>
              <a:t>, and you need fewer than 4000 samples.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572FC2-1E78-B34C-071D-FBA1783239A7}"/>
              </a:ext>
            </a:extLst>
          </p:cNvPr>
          <p:cNvSpPr txBox="1"/>
          <p:nvPr/>
        </p:nvSpPr>
        <p:spPr>
          <a:xfrm>
            <a:off x="1308847" y="7153840"/>
            <a:ext cx="5253318" cy="4213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Training Sample Size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9D43AC-9162-3367-F9C2-E902C34A3C33}"/>
              </a:ext>
            </a:extLst>
          </p:cNvPr>
          <p:cNvSpPr/>
          <p:nvPr/>
        </p:nvSpPr>
        <p:spPr>
          <a:xfrm>
            <a:off x="744816" y="5217459"/>
            <a:ext cx="6045455" cy="2393579"/>
          </a:xfrm>
          <a:prstGeom prst="rect">
            <a:avLst/>
          </a:prstGeom>
          <a:noFill/>
          <a:ln w="57150">
            <a:solidFill>
              <a:srgbClr val="31B8CA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4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6F18A7-527E-9084-9B11-FBD0AD7D2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050C56-A4AA-2EB8-034C-EF6DAE93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178679"/>
            <a:ext cx="10067365" cy="1373699"/>
          </a:xfrm>
        </p:spPr>
        <p:txBody>
          <a:bodyPr/>
          <a:lstStyle/>
          <a:p>
            <a:r>
              <a:rPr lang="en-US" sz="3200" b="1" dirty="0"/>
              <a:t>Scenarios play a critical role in exploring uncertainty in multisectoral modeling, but we can go further to develop targeted ensembles</a:t>
            </a:r>
            <a:endParaRPr lang="en-US" sz="3200" dirty="0"/>
          </a:p>
        </p:txBody>
      </p:sp>
      <p:pic>
        <p:nvPicPr>
          <p:cNvPr id="11" name="Picture 2" descr="Overview of Shared Socioeconomic Pathways (SSPs) representing... | Download  Scientific Diagram">
            <a:extLst>
              <a:ext uri="{FF2B5EF4-FFF2-40B4-BE49-F238E27FC236}">
                <a16:creationId xmlns:a16="http://schemas.microsoft.com/office/drawing/2014/main" id="{6F5DD61F-F570-D49D-E960-AAE5A54A6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22" y="2809623"/>
            <a:ext cx="3561117" cy="271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etails are in the caption following the image">
            <a:extLst>
              <a:ext uri="{FF2B5EF4-FFF2-40B4-BE49-F238E27FC236}">
                <a16:creationId xmlns:a16="http://schemas.microsoft.com/office/drawing/2014/main" id="{F42C471F-4A1A-FFD5-1093-07A3F6991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52" y="3032463"/>
            <a:ext cx="6561598" cy="200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5067-3EC6-6F42-16FF-F8B00DA80DAA}"/>
              </a:ext>
            </a:extLst>
          </p:cNvPr>
          <p:cNvSpPr txBox="1"/>
          <p:nvPr/>
        </p:nvSpPr>
        <p:spPr>
          <a:xfrm>
            <a:off x="1318690" y="1975709"/>
            <a:ext cx="4699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O’Neill et al:</a:t>
            </a:r>
            <a:r>
              <a:rPr lang="en-US" sz="2400" dirty="0">
                <a:solidFill>
                  <a:schemeClr val="accent2"/>
                </a:solidFill>
              </a:rPr>
              <a:t> Targeted scenarios based on expert opinion.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56C6B1-95C6-E598-FA3B-2D732DD23B12}"/>
              </a:ext>
            </a:extLst>
          </p:cNvPr>
          <p:cNvSpPr txBox="1"/>
          <p:nvPr/>
        </p:nvSpPr>
        <p:spPr>
          <a:xfrm>
            <a:off x="7886700" y="1978626"/>
            <a:ext cx="6286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Lamontagne et al Scenario Discovery: </a:t>
            </a:r>
            <a:r>
              <a:rPr lang="en-US" sz="2400" dirty="0">
                <a:solidFill>
                  <a:schemeClr val="accent2"/>
                </a:solidFill>
              </a:rPr>
              <a:t>Expansive search to identify critical drivers.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E57EC2-51D1-5868-9F46-33094EC113C6}"/>
              </a:ext>
            </a:extLst>
          </p:cNvPr>
          <p:cNvSpPr txBox="1"/>
          <p:nvPr/>
        </p:nvSpPr>
        <p:spPr>
          <a:xfrm>
            <a:off x="7708952" y="5221087"/>
            <a:ext cx="67385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Lamontagne Lab at Tufts are critical members of the GCIMS team.</a:t>
            </a:r>
          </a:p>
        </p:txBody>
      </p:sp>
    </p:spTree>
    <p:extLst>
      <p:ext uri="{BB962C8B-B14F-4D97-AF65-F5344CB8AC3E}">
        <p14:creationId xmlns:p14="http://schemas.microsoft.com/office/powerpoint/2010/main" val="384361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DC17A-946A-91CF-0801-F63A718A9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CAA7AE09-F8E9-8A29-8051-E91095189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18" y="1399309"/>
            <a:ext cx="5988491" cy="59884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33C228-DA72-7474-DDA5-0A6768A6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32B0F1-685D-C362-2FD7-882A1BEC5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477933"/>
            <a:ext cx="10067365" cy="1100666"/>
          </a:xfrm>
        </p:spPr>
        <p:txBody>
          <a:bodyPr/>
          <a:lstStyle/>
          <a:p>
            <a:r>
              <a:rPr lang="en-US" b="0" dirty="0"/>
              <a:t>Alternative sampling strategies lead to emulators that generalize better</a:t>
            </a:r>
            <a:r>
              <a:rPr lang="en-US" dirty="0"/>
              <a:t>, and you need fewer than 4000 samples.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244553-FAD5-BBD0-8688-29D026FB65A8}"/>
              </a:ext>
            </a:extLst>
          </p:cNvPr>
          <p:cNvSpPr txBox="1"/>
          <p:nvPr/>
        </p:nvSpPr>
        <p:spPr>
          <a:xfrm>
            <a:off x="687855" y="7557642"/>
            <a:ext cx="139425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31B8CA"/>
                </a:solidFill>
              </a:rPr>
              <a:t>Fewer samples = more inputs we can vary and outputs we can look at for same computational cost </a:t>
            </a:r>
          </a:p>
          <a:p>
            <a:pPr algn="ctr"/>
            <a:r>
              <a:rPr lang="en-US" sz="2200" b="1" dirty="0">
                <a:solidFill>
                  <a:srgbClr val="31B8CA"/>
                </a:solidFill>
              </a:rPr>
              <a:t>= more multisectoral understanding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9807CF-191E-D9D4-1073-471AA9D8AC9B}"/>
              </a:ext>
            </a:extLst>
          </p:cNvPr>
          <p:cNvSpPr txBox="1"/>
          <p:nvPr/>
        </p:nvSpPr>
        <p:spPr>
          <a:xfrm>
            <a:off x="6847234" y="5812764"/>
            <a:ext cx="54365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REALLY need the mixed design for good generalization. </a:t>
            </a:r>
          </a:p>
          <a:p>
            <a:r>
              <a:rPr lang="en-US" dirty="0"/>
              <a:t>And if you have it, you can get incredible performance with ¼ of the training data.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02C92-D717-A4F9-222D-2BEFE46B4545}"/>
              </a:ext>
            </a:extLst>
          </p:cNvPr>
          <p:cNvSpPr txBox="1"/>
          <p:nvPr/>
        </p:nvSpPr>
        <p:spPr>
          <a:xfrm>
            <a:off x="1308847" y="7153840"/>
            <a:ext cx="5253318" cy="4213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Training Sample Size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AE3367-2257-CB23-3791-3DBDFF6D637A}"/>
              </a:ext>
            </a:extLst>
          </p:cNvPr>
          <p:cNvSpPr/>
          <p:nvPr/>
        </p:nvSpPr>
        <p:spPr>
          <a:xfrm>
            <a:off x="744816" y="5217459"/>
            <a:ext cx="6045455" cy="2393579"/>
          </a:xfrm>
          <a:prstGeom prst="rect">
            <a:avLst/>
          </a:prstGeom>
          <a:noFill/>
          <a:ln w="57150">
            <a:solidFill>
              <a:srgbClr val="31B8CA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8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7C3A63-ADF2-62A2-A14A-0BE0938F0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5FF2D7-2B80-2FD8-53A9-117A68328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outcomes, new experiments, exciting applications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F14156-0BE4-8ABE-0482-22E09D7AB904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accent2"/>
                </a:solidFill>
              </a:rPr>
              <a:t>Derivative based sensitivity measures </a:t>
            </a:r>
          </a:p>
          <a:p>
            <a:pPr lvl="1"/>
            <a:r>
              <a:rPr lang="en-US" sz="2800" dirty="0">
                <a:solidFill>
                  <a:schemeClr val="accent2"/>
                </a:solidFill>
              </a:rPr>
              <a:t>Allows not just high energy availability but high sensitivity of energy availability to sampled inputs</a:t>
            </a:r>
          </a:p>
          <a:p>
            <a:pPr lvl="1"/>
            <a:r>
              <a:rPr lang="en-US" sz="2800" dirty="0">
                <a:solidFill>
                  <a:schemeClr val="accent2"/>
                </a:solidFill>
              </a:rPr>
              <a:t>Key validation in paper </a:t>
            </a:r>
          </a:p>
          <a:p>
            <a:r>
              <a:rPr lang="en-US" sz="3200" dirty="0">
                <a:solidFill>
                  <a:schemeClr val="accent2"/>
                </a:solidFill>
              </a:rPr>
              <a:t>Effects of uncertain costs of nascent technologies</a:t>
            </a:r>
          </a:p>
          <a:p>
            <a:r>
              <a:rPr lang="en-US" sz="3200" dirty="0">
                <a:solidFill>
                  <a:schemeClr val="accent2"/>
                </a:solidFill>
              </a:rPr>
              <a:t>More regionally heterogeneous sampling </a:t>
            </a:r>
          </a:p>
          <a:p>
            <a:pPr lvl="1"/>
            <a:r>
              <a:rPr lang="en-US" sz="2800" dirty="0">
                <a:solidFill>
                  <a:schemeClr val="accent2"/>
                </a:solidFill>
              </a:rPr>
              <a:t>GCAM features 32 energy economic regions, 235 water basins, and 384 land units.</a:t>
            </a:r>
          </a:p>
          <a:p>
            <a:pPr lvl="1"/>
            <a:r>
              <a:rPr lang="en-US" sz="2800" dirty="0">
                <a:solidFill>
                  <a:schemeClr val="accent2"/>
                </a:solidFill>
              </a:rPr>
              <a:t>Sampling parameters or inputs for all 32 regions just for one part of GCAM gets unwieldy, fast</a:t>
            </a:r>
          </a:p>
          <a:p>
            <a:pPr lvl="1"/>
            <a:endParaRPr lang="en-US" sz="28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7004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628" y="199506"/>
            <a:ext cx="4649632" cy="921894"/>
          </a:xfrm>
        </p:spPr>
        <p:txBody>
          <a:bodyPr/>
          <a:lstStyle/>
          <a:p>
            <a:r>
              <a:rPr lang="en-US" sz="6600" dirty="0"/>
              <a:t>Thank you! </a:t>
            </a:r>
            <a:endParaRPr lang="en-US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1441A0-64EA-72F3-2665-12DBC9CB633D}"/>
              </a:ext>
            </a:extLst>
          </p:cNvPr>
          <p:cNvSpPr txBox="1"/>
          <p:nvPr/>
        </p:nvSpPr>
        <p:spPr>
          <a:xfrm>
            <a:off x="4871260" y="199506"/>
            <a:ext cx="975914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research was supported by the U.S. Department of Energy, Office of Science, as part of research in </a:t>
            </a:r>
            <a:r>
              <a:rPr lang="en-US" dirty="0" err="1">
                <a:solidFill>
                  <a:schemeClr val="bg1"/>
                </a:solidFill>
              </a:rPr>
              <a:t>MultiSector</a:t>
            </a:r>
            <a:r>
              <a:rPr lang="en-US" dirty="0">
                <a:solidFill>
                  <a:schemeClr val="bg1"/>
                </a:solidFill>
              </a:rPr>
              <a:t> Dynamics, Earth and Environmental System Modeling Program.  The Pacific Northwest National Laboratory is operated for DOE by Battelle Memorial Institute under contract DE-AC05-76RL01830. The views and opinions expressed in this paper are those of the authors alone.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21C422-83E4-71F0-0209-6E6605C26AE6}"/>
              </a:ext>
            </a:extLst>
          </p:cNvPr>
          <p:cNvSpPr txBox="1"/>
          <p:nvPr/>
        </p:nvSpPr>
        <p:spPr>
          <a:xfrm>
            <a:off x="105250" y="2697530"/>
            <a:ext cx="7324250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And a very special thanks to our Western Washington University team, led by </a:t>
            </a:r>
            <a:r>
              <a:rPr lang="en-US" b="1" dirty="0">
                <a:solidFill>
                  <a:schemeClr val="bg1"/>
                </a:solidFill>
              </a:rPr>
              <a:t>Prof Brian Hutchinson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Andrew Holmes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Matt Jensen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Sarah </a:t>
            </a:r>
            <a:r>
              <a:rPr lang="en-US" dirty="0" err="1">
                <a:solidFill>
                  <a:schemeClr val="bg1"/>
                </a:solidFill>
              </a:rPr>
              <a:t>Coffland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Hidemi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Mitani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Logan Sizemore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Seth </a:t>
            </a:r>
            <a:r>
              <a:rPr lang="en-US" dirty="0" err="1">
                <a:solidFill>
                  <a:schemeClr val="bg1"/>
                </a:solidFill>
              </a:rPr>
              <a:t>Bassetti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Brenn Nieva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Cooper Cox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Diego Llanes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Harry Qiang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0060A-DA05-6361-80F7-8AA968236EDF}"/>
              </a:ext>
            </a:extLst>
          </p:cNvPr>
          <p:cNvSpPr/>
          <p:nvPr/>
        </p:nvSpPr>
        <p:spPr>
          <a:xfrm>
            <a:off x="6329363" y="7272338"/>
            <a:ext cx="1100137" cy="700087"/>
          </a:xfrm>
          <a:prstGeom prst="rect">
            <a:avLst/>
          </a:prstGeom>
          <a:noFill/>
          <a:ln w="38100">
            <a:solidFill>
              <a:srgbClr val="31B8CA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9E6031-2D3D-B4CB-13DF-5A0093D970E7}"/>
              </a:ext>
            </a:extLst>
          </p:cNvPr>
          <p:cNvSpPr/>
          <p:nvPr/>
        </p:nvSpPr>
        <p:spPr>
          <a:xfrm>
            <a:off x="9153525" y="7272338"/>
            <a:ext cx="1447800" cy="700087"/>
          </a:xfrm>
          <a:prstGeom prst="rect">
            <a:avLst/>
          </a:prstGeom>
          <a:noFill/>
          <a:ln w="38100">
            <a:solidFill>
              <a:srgbClr val="31B8CA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2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D2C49-99BE-46EC-5D47-8214091DF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F177A7-04F7-6F3F-11F3-E87C8CD54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093F67-9770-1C97-ED60-905C5FBAA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178679"/>
            <a:ext cx="10067365" cy="1373699"/>
          </a:xfrm>
        </p:spPr>
        <p:txBody>
          <a:bodyPr/>
          <a:lstStyle/>
          <a:p>
            <a:r>
              <a:rPr lang="en-US" sz="3200" dirty="0"/>
              <a:t>Scenarios play a critical role in exploring uncertainty in multisectoral modeling, but we can go further to develop targeted ensembles</a:t>
            </a:r>
          </a:p>
        </p:txBody>
      </p:sp>
      <p:pic>
        <p:nvPicPr>
          <p:cNvPr id="5" name="Picture 2" descr="Overview of Shared Socioeconomic Pathways (SSPs) representing... | Download  Scientific Diagram">
            <a:extLst>
              <a:ext uri="{FF2B5EF4-FFF2-40B4-BE49-F238E27FC236}">
                <a16:creationId xmlns:a16="http://schemas.microsoft.com/office/drawing/2014/main" id="{1372AA93-CE88-FF4E-07EB-431D0C5F5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22" y="2809623"/>
            <a:ext cx="3561117" cy="271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etails are in the caption following the image">
            <a:extLst>
              <a:ext uri="{FF2B5EF4-FFF2-40B4-BE49-F238E27FC236}">
                <a16:creationId xmlns:a16="http://schemas.microsoft.com/office/drawing/2014/main" id="{FEEC5BBE-2F01-27C1-C177-12547D824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52" y="3032463"/>
            <a:ext cx="6561598" cy="200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60F316-4B3D-27A4-18CC-3E802350164F}"/>
              </a:ext>
            </a:extLst>
          </p:cNvPr>
          <p:cNvSpPr txBox="1"/>
          <p:nvPr/>
        </p:nvSpPr>
        <p:spPr>
          <a:xfrm>
            <a:off x="970600" y="6311890"/>
            <a:ext cx="134769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Concern:</a:t>
            </a:r>
            <a:r>
              <a:rPr lang="en-US" sz="2800" dirty="0">
                <a:solidFill>
                  <a:srgbClr val="000000"/>
                </a:solidFill>
              </a:rPr>
              <a:t> Expert elicited scenarios may miss critical drivers, </a:t>
            </a:r>
            <a:r>
              <a:rPr lang="en-US" sz="2800" b="1" dirty="0">
                <a:solidFill>
                  <a:srgbClr val="000000"/>
                </a:solidFill>
              </a:rPr>
              <a:t>but</a:t>
            </a:r>
            <a:r>
              <a:rPr lang="en-US" sz="2800" dirty="0">
                <a:solidFill>
                  <a:srgbClr val="000000"/>
                </a:solidFill>
              </a:rPr>
              <a:t> scenario discovery can be inefficient (many factors don’t matter). 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It’s also not the only way to think about uncertainty.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CA7416-7457-E77A-8927-C6196996162D}"/>
              </a:ext>
            </a:extLst>
          </p:cNvPr>
          <p:cNvSpPr txBox="1"/>
          <p:nvPr/>
        </p:nvSpPr>
        <p:spPr>
          <a:xfrm>
            <a:off x="1318690" y="1975709"/>
            <a:ext cx="4699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O’Neill et al:</a:t>
            </a:r>
            <a:r>
              <a:rPr lang="en-US" sz="2400" dirty="0">
                <a:solidFill>
                  <a:schemeClr val="accent2"/>
                </a:solidFill>
              </a:rPr>
              <a:t> Targeted scenarios based on expert opinion.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CA2681-9B25-D4F0-9608-54A9465682C9}"/>
              </a:ext>
            </a:extLst>
          </p:cNvPr>
          <p:cNvSpPr txBox="1"/>
          <p:nvPr/>
        </p:nvSpPr>
        <p:spPr>
          <a:xfrm>
            <a:off x="7886700" y="1978626"/>
            <a:ext cx="6286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Lamontagne et al Scenario Discovery: </a:t>
            </a:r>
            <a:r>
              <a:rPr lang="en-US" sz="2400" dirty="0">
                <a:solidFill>
                  <a:schemeClr val="accent2"/>
                </a:solidFill>
              </a:rPr>
              <a:t>Expansive search to identify critical drivers.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4CA48F-B031-458D-0192-DDC4B816F99B}"/>
              </a:ext>
            </a:extLst>
          </p:cNvPr>
          <p:cNvSpPr txBox="1"/>
          <p:nvPr/>
        </p:nvSpPr>
        <p:spPr>
          <a:xfrm>
            <a:off x="7708952" y="5221087"/>
            <a:ext cx="67385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Lamontagne Lab at Tufts are critical members of the GCIMS team.</a:t>
            </a:r>
          </a:p>
        </p:txBody>
      </p:sp>
    </p:spTree>
    <p:extLst>
      <p:ext uri="{BB962C8B-B14F-4D97-AF65-F5344CB8AC3E}">
        <p14:creationId xmlns:p14="http://schemas.microsoft.com/office/powerpoint/2010/main" val="361791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AD0EA-9E23-6CE8-61FE-A665DAFF5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A04A5B-3BEE-3455-39B5-9FA3FA5A5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9BCC6D-4ECB-8D54-EB66-05B63A159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178679"/>
            <a:ext cx="10067365" cy="1373699"/>
          </a:xfrm>
        </p:spPr>
        <p:txBody>
          <a:bodyPr/>
          <a:lstStyle/>
          <a:p>
            <a:r>
              <a:rPr lang="en-US" sz="3200" dirty="0"/>
              <a:t>Scenarios play a critical role in exploring uncertainty in multisectoral modeling, but we can go further to develop targeted ensembles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563E1F-08BE-2289-3E30-E06BF4A56B3F}"/>
              </a:ext>
            </a:extLst>
          </p:cNvPr>
          <p:cNvSpPr txBox="1"/>
          <p:nvPr/>
        </p:nvSpPr>
        <p:spPr>
          <a:xfrm>
            <a:off x="970600" y="6311890"/>
            <a:ext cx="13476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31B8CA"/>
                </a:solidFill>
              </a:rPr>
              <a:t>Alternative:</a:t>
            </a:r>
            <a:r>
              <a:rPr lang="en-US" sz="2800" dirty="0">
                <a:solidFill>
                  <a:srgbClr val="31B8CA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Deep learning models can emulate GCAM, to help us target our search for interesting outcomes and get there more efficiently. </a:t>
            </a:r>
            <a:endParaRPr lang="en-US" sz="2800" b="1" dirty="0">
              <a:solidFill>
                <a:srgbClr val="000000"/>
              </a:solidFill>
            </a:endParaRPr>
          </a:p>
        </p:txBody>
      </p:sp>
      <p:pic>
        <p:nvPicPr>
          <p:cNvPr id="14" name="Picture 2" descr="Overview of Shared Socioeconomic Pathways (SSPs) representing... | Download  Scientific Diagram">
            <a:extLst>
              <a:ext uri="{FF2B5EF4-FFF2-40B4-BE49-F238E27FC236}">
                <a16:creationId xmlns:a16="http://schemas.microsoft.com/office/drawing/2014/main" id="{D957C252-1F0C-7CD6-23E3-620054D36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22" y="2809623"/>
            <a:ext cx="3561117" cy="271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Details are in the caption following the image">
            <a:extLst>
              <a:ext uri="{FF2B5EF4-FFF2-40B4-BE49-F238E27FC236}">
                <a16:creationId xmlns:a16="http://schemas.microsoft.com/office/drawing/2014/main" id="{0C33DEF9-3C28-7144-98E6-28BECE1FC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52" y="3032463"/>
            <a:ext cx="6561598" cy="200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5BDC76-2144-461A-B893-A5E26FCC9BC7}"/>
              </a:ext>
            </a:extLst>
          </p:cNvPr>
          <p:cNvSpPr txBox="1"/>
          <p:nvPr/>
        </p:nvSpPr>
        <p:spPr>
          <a:xfrm>
            <a:off x="1318690" y="1975709"/>
            <a:ext cx="4699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O’Neill et al:</a:t>
            </a:r>
            <a:r>
              <a:rPr lang="en-US" sz="2400" dirty="0">
                <a:solidFill>
                  <a:schemeClr val="accent2"/>
                </a:solidFill>
              </a:rPr>
              <a:t> Targeted scenarios based on expert opinion.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403527-ADA0-A42E-C7AB-A9917BFA7C61}"/>
              </a:ext>
            </a:extLst>
          </p:cNvPr>
          <p:cNvSpPr txBox="1"/>
          <p:nvPr/>
        </p:nvSpPr>
        <p:spPr>
          <a:xfrm>
            <a:off x="7886700" y="1978626"/>
            <a:ext cx="6286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Lamontagne et al Scenario Discovery: </a:t>
            </a:r>
            <a:r>
              <a:rPr lang="en-US" sz="2400" dirty="0">
                <a:solidFill>
                  <a:schemeClr val="accent2"/>
                </a:solidFill>
              </a:rPr>
              <a:t>Expansive search to identify critical drivers.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250A7A-1DD0-9AA6-EA44-384D05287310}"/>
              </a:ext>
            </a:extLst>
          </p:cNvPr>
          <p:cNvSpPr txBox="1"/>
          <p:nvPr/>
        </p:nvSpPr>
        <p:spPr>
          <a:xfrm>
            <a:off x="7708952" y="5221087"/>
            <a:ext cx="67385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Lamontagne Lab at Tufts are critical members of the GCIMS team.</a:t>
            </a:r>
          </a:p>
        </p:txBody>
      </p:sp>
    </p:spTree>
    <p:extLst>
      <p:ext uri="{BB962C8B-B14F-4D97-AF65-F5344CB8AC3E}">
        <p14:creationId xmlns:p14="http://schemas.microsoft.com/office/powerpoint/2010/main" val="184018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61C793-F3DF-57BE-0F27-B29FD853C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09" y="2577659"/>
            <a:ext cx="11443495" cy="3200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6F18A7-527E-9084-9B11-FBD0AD7D2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050C56-A4AA-2EB8-034C-EF6DAE93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1129562"/>
            <a:ext cx="10730306" cy="1100666"/>
          </a:xfrm>
        </p:spPr>
        <p:txBody>
          <a:bodyPr anchor="ctr"/>
          <a:lstStyle/>
          <a:p>
            <a:r>
              <a:rPr lang="en-US" b="1" dirty="0"/>
              <a:t>Lamontagne Lab: Scenario Discovery approach is excellent when you have a question in mind and some sense of the relevant GCAM inputs to pre-define the experiment.</a:t>
            </a: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4FDE1F-A7F8-6A3D-FF03-4B7F25C1AD6A}"/>
              </a:ext>
            </a:extLst>
          </p:cNvPr>
          <p:cNvSpPr txBox="1"/>
          <p:nvPr/>
        </p:nvSpPr>
        <p:spPr>
          <a:xfrm>
            <a:off x="11935363" y="3054345"/>
            <a:ext cx="310229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Scenario Discovery usually uses ML for </a:t>
            </a:r>
            <a:r>
              <a:rPr lang="en-US" dirty="0">
                <a:solidFill>
                  <a:srgbClr val="367B8E"/>
                </a:solidFill>
              </a:rPr>
              <a:t>classification.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50A8CD-AB73-7036-9347-F9801C05418C}"/>
              </a:ext>
            </a:extLst>
          </p:cNvPr>
          <p:cNvSpPr txBox="1"/>
          <p:nvPr/>
        </p:nvSpPr>
        <p:spPr>
          <a:xfrm>
            <a:off x="6020212" y="2997230"/>
            <a:ext cx="7117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dirty="0">
                <a:solidFill>
                  <a:srgbClr val="719500"/>
                </a:solidFill>
              </a:rPr>
              <a:t>threshold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9CEF35-F49B-34EF-E9DE-8D78D9DB161B}"/>
              </a:ext>
            </a:extLst>
          </p:cNvPr>
          <p:cNvSpPr txBox="1"/>
          <p:nvPr/>
        </p:nvSpPr>
        <p:spPr>
          <a:xfrm>
            <a:off x="7903693" y="2751009"/>
            <a:ext cx="98902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dirty="0">
                <a:solidFill>
                  <a:srgbClr val="719500"/>
                </a:solidFill>
              </a:rPr>
              <a:t>scenario box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15700-62C4-9D16-5DE8-778AFE0E1E47}"/>
              </a:ext>
            </a:extLst>
          </p:cNvPr>
          <p:cNvSpPr txBox="1"/>
          <p:nvPr/>
        </p:nvSpPr>
        <p:spPr>
          <a:xfrm>
            <a:off x="8301558" y="4928402"/>
            <a:ext cx="29644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</a:rPr>
              <a:t>Map</a:t>
            </a:r>
            <a:r>
              <a:rPr lang="en-US" sz="1800" dirty="0">
                <a:solidFill>
                  <a:srgbClr val="719500"/>
                </a:solidFill>
              </a:rPr>
              <a:t> Cases of Interest </a:t>
            </a:r>
            <a:r>
              <a:rPr lang="en-US" sz="1800" dirty="0">
                <a:solidFill>
                  <a:schemeClr val="accent2"/>
                </a:solidFill>
              </a:rPr>
              <a:t>to</a:t>
            </a:r>
            <a:r>
              <a:rPr lang="en-US" sz="1800" dirty="0">
                <a:solidFill>
                  <a:srgbClr val="719500"/>
                </a:solidFill>
              </a:rPr>
              <a:t> </a:t>
            </a:r>
            <a:r>
              <a:rPr lang="en-US" sz="1800" dirty="0">
                <a:solidFill>
                  <a:srgbClr val="367B8E"/>
                </a:solidFill>
              </a:rPr>
              <a:t>Key Drivers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6C52C0-0A36-619B-53F3-91C07960F425}"/>
              </a:ext>
            </a:extLst>
          </p:cNvPr>
          <p:cNvSpPr txBox="1"/>
          <p:nvPr/>
        </p:nvSpPr>
        <p:spPr>
          <a:xfrm>
            <a:off x="692035" y="5915312"/>
            <a:ext cx="13927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0000"/>
                </a:solidFill>
              </a:rPr>
              <a:t>Can</a:t>
            </a:r>
            <a:r>
              <a:rPr lang="en-US" sz="2800" dirty="0">
                <a:solidFill>
                  <a:srgbClr val="000000"/>
                </a:solidFill>
              </a:rPr>
              <a:t> be inefficient but a key benefit is that it is extremely interpretable </a:t>
            </a:r>
            <a:endParaRPr lang="en-US" sz="28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6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04509A-020C-213B-5F40-A3623D919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8948D3-E5CA-ECFE-CD03-51924311C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D7BC1D-2BE8-BE03-E758-B5D174160557}"/>
              </a:ext>
            </a:extLst>
          </p:cNvPr>
          <p:cNvSpPr txBox="1"/>
          <p:nvPr/>
        </p:nvSpPr>
        <p:spPr>
          <a:xfrm>
            <a:off x="692035" y="5915312"/>
            <a:ext cx="139272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But GCAM has very high dimensional inputs and outputs</a:t>
            </a:r>
          </a:p>
          <a:p>
            <a:pPr marL="100584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Sampling multiple values of inputs and across multiple inputs runs into computational limits quickly</a:t>
            </a:r>
          </a:p>
          <a:p>
            <a:pPr marL="100584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But you want to sample as many inputs as you can to understand multisectoral effects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E5EC7C-FAE2-17C3-5D55-D31A27186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09" y="2577659"/>
            <a:ext cx="11443495" cy="3200400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EB4DCDC6-56DD-1596-6AF5-A601B797DD58}"/>
              </a:ext>
            </a:extLst>
          </p:cNvPr>
          <p:cNvSpPr txBox="1">
            <a:spLocks/>
          </p:cNvSpPr>
          <p:nvPr/>
        </p:nvSpPr>
        <p:spPr>
          <a:xfrm>
            <a:off x="4105834" y="1129562"/>
            <a:ext cx="10730306" cy="1100666"/>
          </a:xfrm>
          <a:prstGeom prst="rect">
            <a:avLst/>
          </a:prstGeom>
        </p:spPr>
        <p:txBody>
          <a:bodyPr lIns="0" anchor="ctr"/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Lamontagne Lab: Scenario Discovery approach is excellent when you have a question in mind and some sense of the relevant GCAM inputs to pre-define the experiment.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6585B0-92D9-8BC0-D855-D46C71E4C30D}"/>
              </a:ext>
            </a:extLst>
          </p:cNvPr>
          <p:cNvSpPr txBox="1"/>
          <p:nvPr/>
        </p:nvSpPr>
        <p:spPr>
          <a:xfrm>
            <a:off x="11935363" y="3054345"/>
            <a:ext cx="310229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Scenario Discovery usually uses ML for </a:t>
            </a:r>
            <a:r>
              <a:rPr lang="en-US" dirty="0">
                <a:solidFill>
                  <a:srgbClr val="367B8E"/>
                </a:solidFill>
              </a:rPr>
              <a:t>classification.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E4809F-A216-C993-6BF8-228941E96DBD}"/>
              </a:ext>
            </a:extLst>
          </p:cNvPr>
          <p:cNvSpPr txBox="1"/>
          <p:nvPr/>
        </p:nvSpPr>
        <p:spPr>
          <a:xfrm>
            <a:off x="6020212" y="2997230"/>
            <a:ext cx="7117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dirty="0">
                <a:solidFill>
                  <a:srgbClr val="719500"/>
                </a:solidFill>
              </a:rPr>
              <a:t>threshold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6CAB02-C7CE-53B7-0145-4EC905AE6534}"/>
              </a:ext>
            </a:extLst>
          </p:cNvPr>
          <p:cNvSpPr txBox="1"/>
          <p:nvPr/>
        </p:nvSpPr>
        <p:spPr>
          <a:xfrm>
            <a:off x="7903693" y="2751009"/>
            <a:ext cx="98902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dirty="0">
                <a:solidFill>
                  <a:srgbClr val="719500"/>
                </a:solidFill>
              </a:rPr>
              <a:t>scenario box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7071FC-2E6C-D295-9586-9B9340D26B71}"/>
              </a:ext>
            </a:extLst>
          </p:cNvPr>
          <p:cNvSpPr txBox="1"/>
          <p:nvPr/>
        </p:nvSpPr>
        <p:spPr>
          <a:xfrm>
            <a:off x="8301558" y="4928402"/>
            <a:ext cx="29644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</a:rPr>
              <a:t>Map</a:t>
            </a:r>
            <a:r>
              <a:rPr lang="en-US" sz="1800" dirty="0">
                <a:solidFill>
                  <a:srgbClr val="719500"/>
                </a:solidFill>
              </a:rPr>
              <a:t> Cases of Interest </a:t>
            </a:r>
            <a:r>
              <a:rPr lang="en-US" sz="1800" dirty="0">
                <a:solidFill>
                  <a:schemeClr val="accent2"/>
                </a:solidFill>
              </a:rPr>
              <a:t>to</a:t>
            </a:r>
            <a:r>
              <a:rPr lang="en-US" sz="1800" dirty="0">
                <a:solidFill>
                  <a:srgbClr val="719500"/>
                </a:solidFill>
              </a:rPr>
              <a:t> </a:t>
            </a:r>
            <a:r>
              <a:rPr lang="en-US" sz="1800" dirty="0">
                <a:solidFill>
                  <a:srgbClr val="367B8E"/>
                </a:solidFill>
              </a:rPr>
              <a:t>Key Drivers </a:t>
            </a:r>
          </a:p>
        </p:txBody>
      </p:sp>
    </p:spTree>
    <p:extLst>
      <p:ext uri="{BB962C8B-B14F-4D97-AF65-F5344CB8AC3E}">
        <p14:creationId xmlns:p14="http://schemas.microsoft.com/office/powerpoint/2010/main" val="173279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F4EFE24-0938-194A-4E24-8C6D45A9C2A3}"/>
              </a:ext>
            </a:extLst>
          </p:cNvPr>
          <p:cNvCxnSpPr>
            <a:cxnSpLocks/>
          </p:cNvCxnSpPr>
          <p:nvPr/>
        </p:nvCxnSpPr>
        <p:spPr>
          <a:xfrm flipV="1">
            <a:off x="12446091" y="1254673"/>
            <a:ext cx="0" cy="300158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36BCBF-0C20-3F7C-2DF3-1AE78DC1F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73390-343C-7D3C-B85C-432C02F7A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694055"/>
            <a:ext cx="10067365" cy="1100666"/>
          </a:xfrm>
        </p:spPr>
        <p:txBody>
          <a:bodyPr/>
          <a:lstStyle/>
          <a:p>
            <a:r>
              <a:rPr lang="en-US" sz="4000" dirty="0"/>
              <a:t>Are we missing outcomes or running more ensemble members than we need because of our sampling?</a:t>
            </a:r>
          </a:p>
        </p:txBody>
      </p:sp>
      <p:pic>
        <p:nvPicPr>
          <p:cNvPr id="1026" name="Picture 2" descr="Low dimensional depiction of a complex potential energy surface as a... |  Download Scientific Diagram">
            <a:extLst>
              <a:ext uri="{FF2B5EF4-FFF2-40B4-BE49-F238E27FC236}">
                <a16:creationId xmlns:a16="http://schemas.microsoft.com/office/drawing/2014/main" id="{000294D9-90F3-40B5-4C94-F6E759B532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8" r="11356" b="325"/>
          <a:stretch/>
        </p:blipFill>
        <p:spPr bwMode="auto">
          <a:xfrm>
            <a:off x="9481016" y="1806935"/>
            <a:ext cx="5149384" cy="479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30FBA4-999E-C949-B507-E284C9CB833B}"/>
              </a:ext>
            </a:extLst>
          </p:cNvPr>
          <p:cNvSpPr txBox="1"/>
          <p:nvPr/>
        </p:nvSpPr>
        <p:spPr>
          <a:xfrm>
            <a:off x="9870129" y="6632781"/>
            <a:ext cx="48887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Dellago</a:t>
            </a:r>
            <a:r>
              <a:rPr lang="en-US" sz="1800" dirty="0"/>
              <a:t> and </a:t>
            </a:r>
            <a:r>
              <a:rPr lang="en-US" sz="1800" dirty="0" err="1"/>
              <a:t>Bolhuis</a:t>
            </a:r>
            <a:r>
              <a:rPr lang="en-US" sz="1800" dirty="0"/>
              <a:t> 2008, </a:t>
            </a:r>
            <a:r>
              <a:rPr lang="en-US" sz="2000" b="1" dirty="0"/>
              <a:t>illustrative purposes only.</a:t>
            </a:r>
          </a:p>
          <a:p>
            <a:r>
              <a:rPr lang="en-US" sz="2000" dirty="0"/>
              <a:t>GCAM is much higher dimensional than this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E08E4C5-658F-B70F-BD84-2BFE966111E1}"/>
              </a:ext>
            </a:extLst>
          </p:cNvPr>
          <p:cNvCxnSpPr/>
          <p:nvPr/>
        </p:nvCxnSpPr>
        <p:spPr>
          <a:xfrm flipV="1">
            <a:off x="12478634" y="5074337"/>
            <a:ext cx="1852953" cy="137264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7862F02-06F9-2E5F-AEB9-46811807730D}"/>
              </a:ext>
            </a:extLst>
          </p:cNvPr>
          <p:cNvSpPr txBox="1"/>
          <p:nvPr/>
        </p:nvSpPr>
        <p:spPr>
          <a:xfrm>
            <a:off x="13085524" y="5873366"/>
            <a:ext cx="639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009CFC9-34D2-F48D-0D2D-43F3E61E4EC1}"/>
              </a:ext>
            </a:extLst>
          </p:cNvPr>
          <p:cNvCxnSpPr>
            <a:cxnSpLocks/>
          </p:cNvCxnSpPr>
          <p:nvPr/>
        </p:nvCxnSpPr>
        <p:spPr>
          <a:xfrm flipH="1" flipV="1">
            <a:off x="9481016" y="4344883"/>
            <a:ext cx="1539586" cy="19549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C8E0EC6-CD0B-A5C3-9878-855A5D72E060}"/>
              </a:ext>
            </a:extLst>
          </p:cNvPr>
          <p:cNvSpPr txBox="1"/>
          <p:nvPr/>
        </p:nvSpPr>
        <p:spPr>
          <a:xfrm>
            <a:off x="10072255" y="5779664"/>
            <a:ext cx="58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506B7D-4251-67FE-741D-42C7ECEDBBD9}"/>
              </a:ext>
            </a:extLst>
          </p:cNvPr>
          <p:cNvSpPr txBox="1"/>
          <p:nvPr/>
        </p:nvSpPr>
        <p:spPr>
          <a:xfrm>
            <a:off x="12448934" y="1265087"/>
            <a:ext cx="1689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baseline="-25000" dirty="0"/>
              <a:t>Outcomes</a:t>
            </a:r>
          </a:p>
          <a:p>
            <a:endParaRPr lang="en-US" sz="3600" i="1" baseline="-250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49389B5-AEB6-166C-C1B6-AA8BCB5F0561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3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6CE05-6AAE-147F-F1FA-BD9D2703B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A40269-00FC-9174-8C2C-A6C785A83D8A}"/>
              </a:ext>
            </a:extLst>
          </p:cNvPr>
          <p:cNvCxnSpPr>
            <a:cxnSpLocks/>
          </p:cNvCxnSpPr>
          <p:nvPr/>
        </p:nvCxnSpPr>
        <p:spPr>
          <a:xfrm flipV="1">
            <a:off x="12446091" y="1254673"/>
            <a:ext cx="0" cy="300158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6A4EDA-7F90-0ABE-7B9B-80EAF1F3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AB66C1-8311-4682-E37E-2EEFC831B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694055"/>
            <a:ext cx="10067365" cy="1100666"/>
          </a:xfrm>
        </p:spPr>
        <p:txBody>
          <a:bodyPr/>
          <a:lstStyle/>
          <a:p>
            <a:r>
              <a:rPr lang="en-US" sz="4000" dirty="0"/>
              <a:t>Are we missing outcomes or running more ensemble members than we need because of our sampling?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6448E-81C2-7BF7-4661-6B7F413D34C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721897" y="2132496"/>
            <a:ext cx="8887929" cy="5959929"/>
          </a:xfrm>
        </p:spPr>
        <p:txBody>
          <a:bodyPr/>
          <a:lstStyle/>
          <a:p>
            <a:r>
              <a:rPr lang="en-US" sz="3600" dirty="0"/>
              <a:t>A lot of Scenario Discovery has been focused on identifying hi/lo of some metric of interest</a:t>
            </a:r>
          </a:p>
          <a:p>
            <a:pPr lvl="1"/>
            <a:r>
              <a:rPr lang="en-US" sz="3200" dirty="0"/>
              <a:t>For example: high total energy supply</a:t>
            </a:r>
          </a:p>
          <a:p>
            <a:endParaRPr lang="en-US" sz="3600" dirty="0"/>
          </a:p>
        </p:txBody>
      </p:sp>
      <p:pic>
        <p:nvPicPr>
          <p:cNvPr id="1026" name="Picture 2" descr="Low dimensional depiction of a complex potential energy surface as a... |  Download Scientific Diagram">
            <a:extLst>
              <a:ext uri="{FF2B5EF4-FFF2-40B4-BE49-F238E27FC236}">
                <a16:creationId xmlns:a16="http://schemas.microsoft.com/office/drawing/2014/main" id="{ABE1BE3A-79AC-E7FC-EA96-F927DC8103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8" r="11356" b="325"/>
          <a:stretch/>
        </p:blipFill>
        <p:spPr bwMode="auto">
          <a:xfrm>
            <a:off x="9481016" y="1806935"/>
            <a:ext cx="5149384" cy="479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FF2E76-DBAD-13FB-0D64-43228A3A38C5}"/>
              </a:ext>
            </a:extLst>
          </p:cNvPr>
          <p:cNvSpPr txBox="1"/>
          <p:nvPr/>
        </p:nvSpPr>
        <p:spPr>
          <a:xfrm>
            <a:off x="9870129" y="6632781"/>
            <a:ext cx="48887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Dellago</a:t>
            </a:r>
            <a:r>
              <a:rPr lang="en-US" sz="1800" dirty="0"/>
              <a:t> and </a:t>
            </a:r>
            <a:r>
              <a:rPr lang="en-US" sz="1800" dirty="0" err="1"/>
              <a:t>Bolhuis</a:t>
            </a:r>
            <a:r>
              <a:rPr lang="en-US" sz="1800" dirty="0"/>
              <a:t> 2008, </a:t>
            </a:r>
            <a:r>
              <a:rPr lang="en-US" sz="2000" b="1" dirty="0"/>
              <a:t>illustrative purposes only.</a:t>
            </a:r>
          </a:p>
          <a:p>
            <a:r>
              <a:rPr lang="en-US" sz="2000" dirty="0"/>
              <a:t>GCAM is much higher dimensional than this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BB0D641-4DF7-DF9D-6BC4-8AA7DC4BAF20}"/>
              </a:ext>
            </a:extLst>
          </p:cNvPr>
          <p:cNvCxnSpPr/>
          <p:nvPr/>
        </p:nvCxnSpPr>
        <p:spPr>
          <a:xfrm flipV="1">
            <a:off x="12478634" y="5074337"/>
            <a:ext cx="1852953" cy="137264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2D67A7B-AD68-E49D-49CA-DB385962F770}"/>
              </a:ext>
            </a:extLst>
          </p:cNvPr>
          <p:cNvSpPr txBox="1"/>
          <p:nvPr/>
        </p:nvSpPr>
        <p:spPr>
          <a:xfrm>
            <a:off x="13085524" y="5873366"/>
            <a:ext cx="639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90AF9AD-1EE0-DC2B-1300-742F84BD12AF}"/>
              </a:ext>
            </a:extLst>
          </p:cNvPr>
          <p:cNvCxnSpPr>
            <a:cxnSpLocks/>
          </p:cNvCxnSpPr>
          <p:nvPr/>
        </p:nvCxnSpPr>
        <p:spPr>
          <a:xfrm flipH="1" flipV="1">
            <a:off x="9481016" y="4344883"/>
            <a:ext cx="1539586" cy="19549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DD43887-DC0A-5A21-5581-4753681D723A}"/>
              </a:ext>
            </a:extLst>
          </p:cNvPr>
          <p:cNvSpPr txBox="1"/>
          <p:nvPr/>
        </p:nvSpPr>
        <p:spPr>
          <a:xfrm>
            <a:off x="10072255" y="5779664"/>
            <a:ext cx="58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2F92DD-FAC8-6D37-18FB-9E03FD596C05}"/>
              </a:ext>
            </a:extLst>
          </p:cNvPr>
          <p:cNvSpPr txBox="1"/>
          <p:nvPr/>
        </p:nvSpPr>
        <p:spPr>
          <a:xfrm>
            <a:off x="12448934" y="1265087"/>
            <a:ext cx="1689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baseline="-25000" dirty="0"/>
              <a:t>Outcomes</a:t>
            </a:r>
          </a:p>
          <a:p>
            <a:endParaRPr lang="en-US" sz="3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89988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DF826-0DF2-224D-0545-67BDAEC55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6DAA26B-F52B-139F-1522-66561899FCD8}"/>
              </a:ext>
            </a:extLst>
          </p:cNvPr>
          <p:cNvCxnSpPr>
            <a:cxnSpLocks/>
          </p:cNvCxnSpPr>
          <p:nvPr/>
        </p:nvCxnSpPr>
        <p:spPr>
          <a:xfrm flipV="1">
            <a:off x="12446091" y="1254673"/>
            <a:ext cx="0" cy="300158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5F35ED-5F7B-4381-FDBE-C16AFE712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95FCDD-432D-A6A3-D484-E619B658E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34" y="694055"/>
            <a:ext cx="10067365" cy="1100666"/>
          </a:xfrm>
        </p:spPr>
        <p:txBody>
          <a:bodyPr/>
          <a:lstStyle/>
          <a:p>
            <a:r>
              <a:rPr lang="en-US" sz="4000" dirty="0"/>
              <a:t>Are we missing outcomes or running more ensemble members than we need because of our sampling?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81C8F-8D39-9586-741E-3AC9FD528E2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721897" y="2132496"/>
            <a:ext cx="8887929" cy="5959929"/>
          </a:xfrm>
        </p:spPr>
        <p:txBody>
          <a:bodyPr/>
          <a:lstStyle/>
          <a:p>
            <a:r>
              <a:rPr lang="en-US" sz="3600" dirty="0"/>
              <a:t>A lot of Scenario Discovery has been focused on identifying hi/lo of some metric of interest</a:t>
            </a:r>
          </a:p>
          <a:p>
            <a:pPr lvl="1"/>
            <a:r>
              <a:rPr lang="en-US" sz="3200" dirty="0"/>
              <a:t>For example: high total energy supply</a:t>
            </a:r>
          </a:p>
          <a:p>
            <a:r>
              <a:rPr lang="en-US" sz="3600" dirty="0"/>
              <a:t>How many kinds of ‘red peaks’ are there? Are we missing anything? </a:t>
            </a:r>
          </a:p>
          <a:p>
            <a:r>
              <a:rPr lang="en-US" sz="3600" dirty="0"/>
              <a:t>Which inputs are most beneficial to run greater or fewer ensemble members on?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3600" dirty="0"/>
          </a:p>
        </p:txBody>
      </p:sp>
      <p:pic>
        <p:nvPicPr>
          <p:cNvPr id="1026" name="Picture 2" descr="Low dimensional depiction of a complex potential energy surface as a... |  Download Scientific Diagram">
            <a:extLst>
              <a:ext uri="{FF2B5EF4-FFF2-40B4-BE49-F238E27FC236}">
                <a16:creationId xmlns:a16="http://schemas.microsoft.com/office/drawing/2014/main" id="{E9BD589F-1138-04ED-555E-18F7BF9A66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8" r="11356" b="325"/>
          <a:stretch/>
        </p:blipFill>
        <p:spPr bwMode="auto">
          <a:xfrm>
            <a:off x="9481016" y="1806935"/>
            <a:ext cx="5149384" cy="479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9A217-340B-71A7-4423-4C63C90E2B55}"/>
              </a:ext>
            </a:extLst>
          </p:cNvPr>
          <p:cNvSpPr txBox="1"/>
          <p:nvPr/>
        </p:nvSpPr>
        <p:spPr>
          <a:xfrm>
            <a:off x="9870129" y="6632781"/>
            <a:ext cx="48887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Dellago</a:t>
            </a:r>
            <a:r>
              <a:rPr lang="en-US" sz="1800" dirty="0"/>
              <a:t> and </a:t>
            </a:r>
            <a:r>
              <a:rPr lang="en-US" sz="1800" dirty="0" err="1"/>
              <a:t>Bolhuis</a:t>
            </a:r>
            <a:r>
              <a:rPr lang="en-US" sz="1800" dirty="0"/>
              <a:t> 2008, </a:t>
            </a:r>
            <a:r>
              <a:rPr lang="en-US" sz="2000" b="1" dirty="0"/>
              <a:t>illustrative purposes only.</a:t>
            </a:r>
          </a:p>
          <a:p>
            <a:r>
              <a:rPr lang="en-US" sz="2000" dirty="0"/>
              <a:t>GCAM is much higher dimensional than this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49B602C-36D4-2535-7EB7-34180D99AE8C}"/>
              </a:ext>
            </a:extLst>
          </p:cNvPr>
          <p:cNvCxnSpPr/>
          <p:nvPr/>
        </p:nvCxnSpPr>
        <p:spPr>
          <a:xfrm flipV="1">
            <a:off x="12478634" y="5074337"/>
            <a:ext cx="1852953" cy="137264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972B5AE-7A1F-0787-7398-30E2580DEB79}"/>
              </a:ext>
            </a:extLst>
          </p:cNvPr>
          <p:cNvSpPr txBox="1"/>
          <p:nvPr/>
        </p:nvSpPr>
        <p:spPr>
          <a:xfrm>
            <a:off x="13085524" y="5873366"/>
            <a:ext cx="639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67B487-7E42-F998-E83B-CBC1B775388D}"/>
              </a:ext>
            </a:extLst>
          </p:cNvPr>
          <p:cNvCxnSpPr>
            <a:cxnSpLocks/>
          </p:cNvCxnSpPr>
          <p:nvPr/>
        </p:nvCxnSpPr>
        <p:spPr>
          <a:xfrm flipH="1" flipV="1">
            <a:off x="9481016" y="4344883"/>
            <a:ext cx="1539586" cy="19549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9FC3726-04B5-8C8A-5466-1610E5239804}"/>
              </a:ext>
            </a:extLst>
          </p:cNvPr>
          <p:cNvSpPr txBox="1"/>
          <p:nvPr/>
        </p:nvSpPr>
        <p:spPr>
          <a:xfrm>
            <a:off x="10072255" y="5779664"/>
            <a:ext cx="58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x</a:t>
            </a:r>
            <a:r>
              <a:rPr lang="en-US" sz="3600" i="1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3D6358-6330-8D8B-BE94-C424252EF705}"/>
              </a:ext>
            </a:extLst>
          </p:cNvPr>
          <p:cNvSpPr txBox="1"/>
          <p:nvPr/>
        </p:nvSpPr>
        <p:spPr>
          <a:xfrm>
            <a:off x="12448934" y="1265087"/>
            <a:ext cx="1689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baseline="-25000" dirty="0"/>
              <a:t>Outcomes</a:t>
            </a:r>
          </a:p>
          <a:p>
            <a:endParaRPr lang="en-US" sz="3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20254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NNL_Option_4">
  <a:themeElements>
    <a:clrScheme name="PNNL">
      <a:dk1>
        <a:srgbClr val="616265"/>
      </a:dk1>
      <a:lt1>
        <a:srgbClr val="FFFFFF"/>
      </a:lt1>
      <a:dk2>
        <a:srgbClr val="D77600"/>
      </a:dk2>
      <a:lt2>
        <a:srgbClr val="B3B3B3"/>
      </a:lt2>
      <a:accent1>
        <a:srgbClr val="A63F1E"/>
      </a:accent1>
      <a:accent2>
        <a:srgbClr val="191C1F"/>
      </a:accent2>
      <a:accent3>
        <a:srgbClr val="F4AA00"/>
      </a:accent3>
      <a:accent4>
        <a:srgbClr val="007836"/>
      </a:accent4>
      <a:accent5>
        <a:srgbClr val="C10435"/>
      </a:accent5>
      <a:accent6>
        <a:srgbClr val="00338E"/>
      </a:accent6>
      <a:hlink>
        <a:srgbClr val="003698"/>
      </a:hlink>
      <a:folHlink>
        <a:srgbClr val="8A0752"/>
      </a:folHlink>
    </a:clrScheme>
    <a:fontScheme name="PNN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  <a:alpha val="25000"/>
          </a:schemeClr>
        </a:solidFill>
        <a:ln w="19050">
          <a:solidFill>
            <a:schemeClr val="bg2">
              <a:lumMod val="50000"/>
            </a:schemeClr>
          </a:solidFill>
        </a:ln>
      </a:spPr>
      <a:bodyPr wrap="square" lIns="91440" tIns="91440" rIns="91440" bIns="91440" rtlCol="0">
        <a:noAutofit/>
      </a:bodyPr>
      <a:lstStyle>
        <a:defPPr algn="l">
          <a:lnSpc>
            <a:spcPct val="150000"/>
          </a:lnSpc>
          <a:defRPr>
            <a:solidFill>
              <a:schemeClr val="tx1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NNL_Plain.potx" id="{0782FAF7-70BE-4A7B-A9AB-04CE0CD8A8DE}" vid="{2CD97732-1318-4B64-80C1-95496D5ABA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PNNL_Option_4</Template>
  <TotalTime>0</TotalTime>
  <Words>1474</Words>
  <Application>Microsoft Office PowerPoint</Application>
  <PresentationFormat>Custom</PresentationFormat>
  <Paragraphs>252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Slack-Lato</vt:lpstr>
      <vt:lpstr>Wingdings</vt:lpstr>
      <vt:lpstr>PNNL_Option_4</vt:lpstr>
      <vt:lpstr>Machine learning-guided uncertainty characterization and ensemble design for GCAM </vt:lpstr>
      <vt:lpstr>Scenarios play a critical role in exploring uncertainty in multisectoral modeling, but we can go further to develop targeted ensembles</vt:lpstr>
      <vt:lpstr>Scenarios play a critical role in exploring uncertainty in multisectoral modeling, but we can go further to develop targeted ensembles</vt:lpstr>
      <vt:lpstr>Scenarios play a critical role in exploring uncertainty in multisectoral modeling, but we can go further to develop targeted ensembles</vt:lpstr>
      <vt:lpstr>Lamontagne Lab: Scenario Discovery approach is excellent when you have a question in mind and some sense of the relevant GCAM inputs to pre-define the experiment.  </vt:lpstr>
      <vt:lpstr>PowerPoint Presentation</vt:lpstr>
      <vt:lpstr>Are we missing outcomes or running more ensemble members than we need because of our sampling?</vt:lpstr>
      <vt:lpstr>Are we missing outcomes or running more ensemble members than we need because of our sampling?</vt:lpstr>
      <vt:lpstr>Are we missing outcomes or running more ensemble members than we need because of our sampling?</vt:lpstr>
      <vt:lpstr>Are we missing outcomes or running more ensemble members than we need because of our sampling?</vt:lpstr>
      <vt:lpstr>Energy-focused pilot study shows more efficient sampling possible.</vt:lpstr>
      <vt:lpstr>Energy-focused pilot study shows more efficient sampling possible.</vt:lpstr>
      <vt:lpstr>Alternative sampling strategies lead to emulators that generalize better.</vt:lpstr>
      <vt:lpstr>Alternative sampling strategies lead to emulators that generalize better.</vt:lpstr>
      <vt:lpstr>Alternative sampling strategies lead to emulators that generalize better.</vt:lpstr>
      <vt:lpstr>Alternative sampling strategies lead to emulators that generalize better.</vt:lpstr>
      <vt:lpstr>Alternative sampling strategies lead to emulators that generalize better.</vt:lpstr>
      <vt:lpstr>Alternative sampling strategies lead to emulators that generalize better, and you need fewer than 4000 samples.</vt:lpstr>
      <vt:lpstr>Alternative sampling strategies lead to emulators that generalize better, and you need fewer than 4000 samples.</vt:lpstr>
      <vt:lpstr>Alternative sampling strategies lead to emulators that generalize better, and you need fewer than 4000 samples.</vt:lpstr>
      <vt:lpstr>New outcomes, new experiments, exciting applications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2025-06-04T18:28:42Z</dcterms:created>
  <dcterms:modified xsi:type="dcterms:W3CDTF">2025-06-04T18:29:13Z</dcterms:modified>
</cp:coreProperties>
</file>